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256" r:id="rId2"/>
    <p:sldId id="257" r:id="rId3"/>
    <p:sldId id="258" r:id="rId4"/>
    <p:sldId id="259" r:id="rId5"/>
    <p:sldId id="294" r:id="rId6"/>
    <p:sldId id="289" r:id="rId7"/>
    <p:sldId id="261" r:id="rId8"/>
    <p:sldId id="282" r:id="rId9"/>
    <p:sldId id="285" r:id="rId10"/>
    <p:sldId id="286" r:id="rId11"/>
    <p:sldId id="283" r:id="rId12"/>
    <p:sldId id="262" r:id="rId13"/>
    <p:sldId id="277" r:id="rId14"/>
    <p:sldId id="276" r:id="rId15"/>
    <p:sldId id="293" r:id="rId16"/>
    <p:sldId id="291" r:id="rId17"/>
    <p:sldId id="292" r:id="rId18"/>
    <p:sldId id="290" r:id="rId19"/>
    <p:sldId id="278" r:id="rId20"/>
    <p:sldId id="269" r:id="rId21"/>
    <p:sldId id="260" r:id="rId22"/>
    <p:sldId id="280" r:id="rId23"/>
    <p:sldId id="268" r:id="rId24"/>
    <p:sldId id="271" r:id="rId25"/>
    <p:sldId id="274" r:id="rId26"/>
    <p:sldId id="273" r:id="rId27"/>
    <p:sldId id="281"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78121"/>
  </p:normalViewPr>
  <p:slideViewPr>
    <p:cSldViewPr snapToGrid="0" snapToObjects="1">
      <p:cViewPr>
        <p:scale>
          <a:sx n="97" d="100"/>
          <a:sy n="97" d="100"/>
        </p:scale>
        <p:origin x="20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88DA9D7-5734-9849-A086-F443E8F053B6}" type="datetimeFigureOut">
              <a:rPr kumimoji="1" lang="zh-CN" altLang="en-US" smtClean="0"/>
              <a:t>2019/4/23</a:t>
            </a:fld>
            <a:endParaRPr kumimoji="1"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233DB-D146-374C-B232-C661E2F8E4D0}" type="slidenum">
              <a:rPr kumimoji="1" lang="zh-CN" altLang="en-US" smtClean="0"/>
              <a:t>‹#›</a:t>
            </a:fld>
            <a:endParaRPr kumimoji="1" lang="zh-CN" altLang="en-US"/>
          </a:p>
        </p:txBody>
      </p:sp>
    </p:spTree>
    <p:extLst>
      <p:ext uri="{BB962C8B-B14F-4D97-AF65-F5344CB8AC3E}">
        <p14:creationId xmlns:p14="http://schemas.microsoft.com/office/powerpoint/2010/main" val="1000334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A98F1A0-816F-F14C-A1F1-80C13BB5A8C7}" type="datetimeFigureOut">
              <a:rPr kumimoji="1" lang="zh-CN" altLang="en-US" smtClean="0"/>
              <a:t>2019/4/23</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913BD-29A5-A243-BB49-B88E615B6FCC}" type="slidenum">
              <a:rPr kumimoji="1" lang="zh-CN" altLang="en-US" smtClean="0"/>
              <a:t>‹#›</a:t>
            </a:fld>
            <a:endParaRPr kumimoji="1" lang="zh-CN" altLang="en-US"/>
          </a:p>
        </p:txBody>
      </p:sp>
    </p:spTree>
    <p:extLst>
      <p:ext uri="{BB962C8B-B14F-4D97-AF65-F5344CB8AC3E}">
        <p14:creationId xmlns:p14="http://schemas.microsoft.com/office/powerpoint/2010/main" val="77025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Recurrent neural</a:t>
            </a:r>
            <a:r>
              <a:rPr kumimoji="1" lang="en-US" altLang="zh-CN" baseline="0" dirty="0" smtClean="0"/>
              <a:t> network is a very important structure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a:t>
            </a:fld>
            <a:endParaRPr kumimoji="1" lang="zh-CN" altLang="en-US"/>
          </a:p>
        </p:txBody>
      </p:sp>
    </p:spTree>
    <p:extLst>
      <p:ext uri="{BB962C8B-B14F-4D97-AF65-F5344CB8AC3E}">
        <p14:creationId xmlns:p14="http://schemas.microsoft.com/office/powerpoint/2010/main" val="395914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10</a:t>
            </a:fld>
            <a:endParaRPr kumimoji="1" lang="zh-CN" altLang="en-US"/>
          </a:p>
        </p:txBody>
      </p:sp>
    </p:spTree>
    <p:extLst>
      <p:ext uri="{BB962C8B-B14F-4D97-AF65-F5344CB8AC3E}">
        <p14:creationId xmlns:p14="http://schemas.microsoft.com/office/powerpoint/2010/main" val="175060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11</a:t>
            </a:fld>
            <a:endParaRPr kumimoji="1" lang="zh-CN" altLang="en-US"/>
          </a:p>
        </p:txBody>
      </p:sp>
    </p:spTree>
    <p:extLst>
      <p:ext uri="{BB962C8B-B14F-4D97-AF65-F5344CB8AC3E}">
        <p14:creationId xmlns:p14="http://schemas.microsoft.com/office/powerpoint/2010/main" val="169484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and </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stands for how likely is it to see </a:t>
            </a:r>
            <a:r>
              <a:rPr lang="en-US" altLang="zh-CN" sz="1200" b="0" i="0" u="none" strike="noStrike" kern="1200" dirty="0" smtClean="0">
                <a:solidFill>
                  <a:schemeClr val="tx1"/>
                </a:solidFill>
                <a:effectLst/>
                <a:latin typeface="+mn-lt"/>
                <a:ea typeface="+mn-ea"/>
                <a:cs typeface="+mn-cs"/>
              </a:rPr>
              <a:t>cc</a:t>
            </a:r>
            <a:r>
              <a:rPr lang="en-US" altLang="zh-CN" sz="1200" b="0" i="0" kern="1200" dirty="0" smtClean="0">
                <a:solidFill>
                  <a:schemeClr val="tx1"/>
                </a:solidFill>
                <a:effectLst/>
                <a:latin typeface="+mn-lt"/>
                <a:ea typeface="+mn-ea"/>
                <a:cs typeface="+mn-cs"/>
              </a:rPr>
              <a:t> after we've seen </a:t>
            </a:r>
            <a:r>
              <a:rPr lang="en-US" altLang="zh-CN" sz="1200" b="0" i="0" u="none" strike="noStrike" kern="1200" dirty="0" err="1" smtClean="0">
                <a:solidFill>
                  <a:schemeClr val="tx1"/>
                </a:solidFill>
                <a:effectLst/>
                <a:latin typeface="+mn-lt"/>
                <a:ea typeface="+mn-ea"/>
                <a:cs typeface="+mn-cs"/>
              </a:rPr>
              <a:t>hh</a:t>
            </a:r>
            <a:r>
              <a:rPr lang="en-US" altLang="zh-CN" sz="1200" b="0" i="0" kern="1200" dirty="0" smtClean="0">
                <a:solidFill>
                  <a:schemeClr val="tx1"/>
                </a:solidFill>
                <a:effectLst/>
                <a:latin typeface="+mn-lt"/>
                <a:ea typeface="+mn-ea"/>
                <a:cs typeface="+mn-cs"/>
              </a:rPr>
              <a:t>.</a:t>
            </a:r>
          </a:p>
          <a:p>
            <a:endParaRPr kumimoji="1"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If</a:t>
            </a:r>
            <a:r>
              <a:rPr kumimoji="1" lang="zh-CN" altLang="en-US" sz="1200" b="0" i="0" kern="1200" dirty="0" smtClean="0">
                <a:solidFill>
                  <a:schemeClr val="tx1"/>
                </a:solidFill>
                <a:effectLst/>
                <a:latin typeface="+mn-lt"/>
                <a:ea typeface="+mn-ea"/>
                <a:cs typeface="+mn-cs"/>
              </a:rPr>
              <a:t> </a:t>
            </a:r>
            <a:r>
              <a:rPr kumimoji="1" lang="en-US" altLang="zh-CN" sz="1200" b="0" i="0" kern="1200" dirty="0" smtClean="0">
                <a:solidFill>
                  <a:schemeClr val="tx1"/>
                </a:solidFill>
                <a:effectLst/>
                <a:latin typeface="+mn-lt"/>
                <a:ea typeface="+mn-ea"/>
                <a:cs typeface="+mn-cs"/>
              </a:rPr>
              <a:t>there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is</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no</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data</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point</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the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probability</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will</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be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0</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ea typeface="Arial" charset="0"/>
                <a:cs typeface="Arial" charset="0"/>
              </a:rPr>
              <a:t>Even</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result</a:t>
            </a:r>
            <a:r>
              <a:rPr kumimoji="1" lang="zh-CN" altLang="en-US" dirty="0" smtClean="0">
                <a:ea typeface="Arial" charset="0"/>
                <a:cs typeface="Arial" charset="0"/>
              </a:rPr>
              <a:t> </a:t>
            </a:r>
            <a:r>
              <a:rPr kumimoji="1" lang="en-US" altLang="zh-CN" dirty="0" smtClean="0">
                <a:ea typeface="Arial" charset="0"/>
                <a:cs typeface="Arial" charset="0"/>
              </a:rPr>
              <a:t>might</a:t>
            </a:r>
            <a:r>
              <a:rPr kumimoji="1" lang="zh-CN" altLang="en-US" dirty="0" smtClean="0">
                <a:ea typeface="Arial" charset="0"/>
                <a:cs typeface="Arial" charset="0"/>
              </a:rPr>
              <a:t> </a:t>
            </a:r>
            <a:r>
              <a:rPr kumimoji="1" lang="en-US" altLang="zh-CN" dirty="0" smtClean="0">
                <a:ea typeface="Arial" charset="0"/>
                <a:cs typeface="Arial" charset="0"/>
              </a:rPr>
              <a:t>be</a:t>
            </a:r>
            <a:r>
              <a:rPr kumimoji="1" lang="zh-CN" altLang="en-US" dirty="0" smtClean="0">
                <a:ea typeface="Arial" charset="0"/>
                <a:cs typeface="Arial" charset="0"/>
              </a:rPr>
              <a:t> </a:t>
            </a:r>
            <a:r>
              <a:rPr kumimoji="1" lang="en-US" altLang="zh-CN" dirty="0" smtClean="0">
                <a:ea typeface="Arial" charset="0"/>
                <a:cs typeface="Arial" charset="0"/>
              </a:rPr>
              <a:t>different,</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probabilistic</a:t>
            </a:r>
            <a:r>
              <a:rPr kumimoji="1" lang="zh-CN" altLang="en-US" dirty="0" smtClean="0">
                <a:ea typeface="Arial" charset="0"/>
                <a:cs typeface="Arial" charset="0"/>
              </a:rPr>
              <a:t> </a:t>
            </a:r>
            <a:r>
              <a:rPr kumimoji="1" lang="en-US" altLang="zh-CN" dirty="0" smtClean="0">
                <a:ea typeface="Arial" charset="0"/>
                <a:cs typeface="Arial" charset="0"/>
              </a:rPr>
              <a:t>distribution</a:t>
            </a:r>
            <a:r>
              <a:rPr kumimoji="1" lang="zh-CN" altLang="en-US" dirty="0" smtClean="0">
                <a:ea typeface="Arial" charset="0"/>
                <a:cs typeface="Arial" charset="0"/>
              </a:rPr>
              <a:t> </a:t>
            </a:r>
            <a:r>
              <a:rPr kumimoji="1" lang="en-US" altLang="zh-CN" dirty="0" smtClean="0">
                <a:ea typeface="Arial" charset="0"/>
                <a:cs typeface="Arial" charset="0"/>
              </a:rPr>
              <a:t>is</a:t>
            </a:r>
            <a:r>
              <a:rPr kumimoji="1" lang="zh-CN" altLang="en-US" dirty="0" smtClean="0">
                <a:ea typeface="Arial" charset="0"/>
                <a:cs typeface="Arial" charset="0"/>
              </a:rPr>
              <a:t> </a:t>
            </a:r>
            <a:r>
              <a:rPr kumimoji="1" lang="en-US" altLang="zh-CN" dirty="0" smtClean="0">
                <a:ea typeface="Arial" charset="0"/>
                <a:cs typeface="Arial" charset="0"/>
              </a:rPr>
              <a:t>exactly</a:t>
            </a:r>
            <a:r>
              <a:rPr kumimoji="1" lang="zh-CN" altLang="en-US" dirty="0" smtClean="0">
                <a:ea typeface="Arial" charset="0"/>
                <a:cs typeface="Arial" charset="0"/>
              </a:rPr>
              <a:t> </a:t>
            </a:r>
            <a:r>
              <a:rPr kumimoji="1" lang="en-US" altLang="zh-CN" dirty="0" smtClean="0">
                <a:ea typeface="Arial" charset="0"/>
                <a:cs typeface="Arial" charset="0"/>
              </a:rPr>
              <a:t>same.</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charset="0"/>
                <a:ea typeface="Arial" charset="0"/>
                <a:cs typeface="Arial" charset="0"/>
              </a:rPr>
              <a:t>Assuming the predictions are probabilistic, novel sequences can be generated from a trained network by iteratively sampling from the network’s output distribution, then feeding in the sample as input at the next step. In other words by making the network treat its inventions as if they were real, much like a person dreaming. Although the network itself is deterministic, the stochasticity injected by picking samples induces a distribution over sequences. This distribution is conditional, since the internal state of the network, and hence its predictive distribution, depends on the previous inputs.</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12</a:t>
            </a:fld>
            <a:endParaRPr kumimoji="1" lang="zh-CN" altLang="en-US"/>
          </a:p>
        </p:txBody>
      </p:sp>
    </p:spTree>
    <p:extLst>
      <p:ext uri="{BB962C8B-B14F-4D97-AF65-F5344CB8AC3E}">
        <p14:creationId xmlns:p14="http://schemas.microsoft.com/office/powerpoint/2010/main" val="117365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20 letter model</a:t>
            </a:r>
          </a:p>
          <a:p>
            <a:r>
              <a:rPr kumimoji="1" lang="en-US" altLang="zh-CN" dirty="0" smtClean="0"/>
              <a:t>Begin?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13</a:t>
            </a:fld>
            <a:endParaRPr kumimoji="1" lang="zh-CN" altLang="en-US"/>
          </a:p>
        </p:txBody>
      </p:sp>
    </p:spTree>
    <p:extLst>
      <p:ext uri="{BB962C8B-B14F-4D97-AF65-F5344CB8AC3E}">
        <p14:creationId xmlns:p14="http://schemas.microsoft.com/office/powerpoint/2010/main" val="69348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Context sensitive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14</a:t>
            </a:fld>
            <a:endParaRPr kumimoji="1" lang="zh-CN" altLang="en-US"/>
          </a:p>
        </p:txBody>
      </p:sp>
    </p:spTree>
    <p:extLst>
      <p:ext uri="{BB962C8B-B14F-4D97-AF65-F5344CB8AC3E}">
        <p14:creationId xmlns:p14="http://schemas.microsoft.com/office/powerpoint/2010/main" val="40950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15</a:t>
            </a:fld>
            <a:endParaRPr kumimoji="1" lang="zh-CN" altLang="en-US"/>
          </a:p>
        </p:txBody>
      </p:sp>
    </p:spTree>
    <p:extLst>
      <p:ext uri="{BB962C8B-B14F-4D97-AF65-F5344CB8AC3E}">
        <p14:creationId xmlns:p14="http://schemas.microsoft.com/office/powerpoint/2010/main" val="191329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16</a:t>
            </a:fld>
            <a:endParaRPr kumimoji="1" lang="zh-CN" altLang="en-US"/>
          </a:p>
        </p:txBody>
      </p:sp>
    </p:spTree>
    <p:extLst>
      <p:ext uri="{BB962C8B-B14F-4D97-AF65-F5344CB8AC3E}">
        <p14:creationId xmlns:p14="http://schemas.microsoft.com/office/powerpoint/2010/main" val="356784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17</a:t>
            </a:fld>
            <a:endParaRPr kumimoji="1" lang="zh-CN" altLang="en-US"/>
          </a:p>
        </p:txBody>
      </p:sp>
    </p:spTree>
    <p:extLst>
      <p:ext uri="{BB962C8B-B14F-4D97-AF65-F5344CB8AC3E}">
        <p14:creationId xmlns:p14="http://schemas.microsoft.com/office/powerpoint/2010/main" val="694698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18</a:t>
            </a:fld>
            <a:endParaRPr kumimoji="1" lang="zh-CN" altLang="en-US"/>
          </a:p>
        </p:txBody>
      </p:sp>
    </p:spTree>
    <p:extLst>
      <p:ext uri="{BB962C8B-B14F-4D97-AF65-F5344CB8AC3E}">
        <p14:creationId xmlns:p14="http://schemas.microsoft.com/office/powerpoint/2010/main" val="327295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arxiv.org</a:t>
            </a:r>
            <a:r>
              <a:rPr lang="en-US" altLang="zh-CN" sz="1200" b="0" i="0" kern="1200" dirty="0" smtClean="0">
                <a:solidFill>
                  <a:schemeClr val="tx1"/>
                </a:solidFill>
                <a:effectLst/>
                <a:latin typeface="+mn-lt"/>
                <a:ea typeface="+mn-ea"/>
                <a:cs typeface="+mn-cs"/>
              </a:rPr>
              <a:t>/pdf/1308.0850.pdf</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network is ‘deep’ in both space</a:t>
            </a:r>
          </a:p>
          <a:p>
            <a:r>
              <a:rPr lang="en-US" altLang="zh-CN" sz="1200" b="0" i="0" kern="1200" dirty="0" smtClean="0">
                <a:solidFill>
                  <a:schemeClr val="tx1"/>
                </a:solidFill>
                <a:effectLst/>
                <a:latin typeface="+mn-lt"/>
                <a:ea typeface="+mn-ea"/>
                <a:cs typeface="+mn-cs"/>
              </a:rPr>
              <a:t>and time, in the sense that every piece of information passing either vertically</a:t>
            </a:r>
          </a:p>
          <a:p>
            <a:r>
              <a:rPr lang="en-US" altLang="zh-CN" sz="1200" b="0" i="0" kern="1200" dirty="0" smtClean="0">
                <a:solidFill>
                  <a:schemeClr val="tx1"/>
                </a:solidFill>
                <a:effectLst/>
                <a:latin typeface="+mn-lt"/>
                <a:ea typeface="+mn-ea"/>
                <a:cs typeface="+mn-cs"/>
              </a:rPr>
              <a:t>or horizontally through the computation graph will be acted on by multiple</a:t>
            </a:r>
          </a:p>
          <a:p>
            <a:r>
              <a:rPr lang="en-US" altLang="zh-CN" sz="1200" b="0" i="0" kern="1200" dirty="0" smtClean="0">
                <a:solidFill>
                  <a:schemeClr val="tx1"/>
                </a:solidFill>
                <a:effectLst/>
                <a:latin typeface="+mn-lt"/>
                <a:ea typeface="+mn-ea"/>
                <a:cs typeface="+mn-cs"/>
              </a:rPr>
              <a:t>successive weight matrices and nonlinearities.</a:t>
            </a:r>
          </a:p>
          <a:p>
            <a:endParaRPr kumimoji="1" lang="en-US" altLang="zh-CN" dirty="0" smtClean="0"/>
          </a:p>
          <a:p>
            <a:r>
              <a:rPr lang="en-US" altLang="zh-CN" sz="1200" b="0" i="0" kern="1200" dirty="0" smtClean="0">
                <a:solidFill>
                  <a:schemeClr val="tx1"/>
                </a:solidFill>
                <a:effectLst/>
                <a:latin typeface="+mn-lt"/>
                <a:ea typeface="+mn-ea"/>
                <a:cs typeface="+mn-cs"/>
              </a:rPr>
              <a:t>Note the ‘skip connections’ from the inputs to all hidden layers, and from</a:t>
            </a:r>
          </a:p>
          <a:p>
            <a:r>
              <a:rPr lang="en-US" altLang="zh-CN" sz="1200" b="0" i="0" kern="1200" dirty="0" smtClean="0">
                <a:solidFill>
                  <a:schemeClr val="tx1"/>
                </a:solidFill>
                <a:effectLst/>
                <a:latin typeface="+mn-lt"/>
                <a:ea typeface="+mn-ea"/>
                <a:cs typeface="+mn-cs"/>
              </a:rPr>
              <a:t>all hidden layers to the outputs. These make it easier to train deep networks,</a:t>
            </a:r>
          </a:p>
          <a:p>
            <a:r>
              <a:rPr lang="en-US" altLang="zh-CN" sz="1200" b="0" i="0" kern="1200" dirty="0" smtClean="0">
                <a:solidFill>
                  <a:schemeClr val="tx1"/>
                </a:solidFill>
                <a:effectLst/>
                <a:latin typeface="+mn-lt"/>
                <a:ea typeface="+mn-ea"/>
                <a:cs typeface="+mn-cs"/>
              </a:rPr>
              <a:t>by reducing the number of processing steps between the bottom of the network</a:t>
            </a:r>
          </a:p>
          <a:p>
            <a:r>
              <a:rPr lang="en-US" altLang="zh-CN" sz="1200" b="0" i="0" kern="1200" dirty="0" smtClean="0">
                <a:solidFill>
                  <a:schemeClr val="tx1"/>
                </a:solidFill>
                <a:effectLst/>
                <a:latin typeface="+mn-lt"/>
                <a:ea typeface="+mn-ea"/>
                <a:cs typeface="+mn-cs"/>
              </a:rPr>
              <a:t>and the top, and thereby mitigating the ‘vanishing gradient’ problem [1]. In</a:t>
            </a:r>
          </a:p>
          <a:p>
            <a:r>
              <a:rPr lang="en-US" altLang="zh-CN" sz="1200" b="0" i="0" kern="1200" dirty="0" smtClean="0">
                <a:solidFill>
                  <a:schemeClr val="tx1"/>
                </a:solidFill>
                <a:effectLst/>
                <a:latin typeface="+mn-lt"/>
                <a:ea typeface="+mn-ea"/>
                <a:cs typeface="+mn-cs"/>
              </a:rPr>
              <a:t>the special case that</a:t>
            </a:r>
          </a:p>
          <a:p>
            <a:r>
              <a:rPr lang="en-US" altLang="zh-CN" sz="1200" b="0" i="0" kern="1200" dirty="0" smtClean="0">
                <a:solidFill>
                  <a:schemeClr val="tx1"/>
                </a:solidFill>
                <a:effectLst/>
                <a:latin typeface="+mn-lt"/>
                <a:ea typeface="+mn-ea"/>
                <a:cs typeface="+mn-cs"/>
              </a:rPr>
              <a:t>N</a:t>
            </a:r>
          </a:p>
          <a:p>
            <a:r>
              <a:rPr lang="en-US" altLang="zh-CN" sz="1200" b="0" i="0" kern="1200" dirty="0" smtClean="0">
                <a:solidFill>
                  <a:schemeClr val="tx1"/>
                </a:solidFill>
                <a:effectLst/>
                <a:latin typeface="+mn-lt"/>
                <a:ea typeface="+mn-ea"/>
                <a:cs typeface="+mn-cs"/>
              </a:rPr>
              <a:t>= 1 the architecture reduces to an ordinary, single layer</a:t>
            </a:r>
          </a:p>
          <a:p>
            <a:r>
              <a:rPr lang="en-US" altLang="zh-CN" sz="1200" b="0" i="0" kern="1200" dirty="0" smtClean="0">
                <a:solidFill>
                  <a:schemeClr val="tx1"/>
                </a:solidFill>
                <a:effectLst/>
                <a:latin typeface="+mn-lt"/>
                <a:ea typeface="+mn-ea"/>
                <a:cs typeface="+mn-cs"/>
              </a:rPr>
              <a:t>next step prediction RNN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20</a:t>
            </a:fld>
            <a:endParaRPr kumimoji="1" lang="zh-CN" altLang="en-US"/>
          </a:p>
        </p:txBody>
      </p:sp>
    </p:spTree>
    <p:extLst>
      <p:ext uri="{BB962C8B-B14F-4D97-AF65-F5344CB8AC3E}">
        <p14:creationId xmlns:p14="http://schemas.microsoft.com/office/powerpoint/2010/main" val="74800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Unsmoothed Maximum Likelihood Character Level Language Model</a:t>
            </a:r>
            <a:endParaRPr kumimoji="1" lang="en-US" altLang="zh-CN" dirty="0" smtClean="0"/>
          </a:p>
          <a:p>
            <a:r>
              <a:rPr kumimoji="1" lang="en-US" altLang="zh-CN" dirty="0" smtClean="0"/>
              <a:t>https://</a:t>
            </a:r>
            <a:r>
              <a:rPr kumimoji="1" lang="en-US" altLang="zh-CN" dirty="0" err="1" smtClean="0"/>
              <a:t>nbviewer.jupyter.org</a:t>
            </a:r>
            <a:r>
              <a:rPr kumimoji="1" lang="en-US" altLang="zh-CN" dirty="0" smtClean="0"/>
              <a:t>/gist/</a:t>
            </a:r>
            <a:r>
              <a:rPr kumimoji="1" lang="en-US" altLang="zh-CN" dirty="0" err="1" smtClean="0"/>
              <a:t>yoavg</a:t>
            </a:r>
            <a:r>
              <a:rPr kumimoji="1" lang="en-US" altLang="zh-CN" dirty="0" smtClean="0"/>
              <a:t>/d76121dfde2618422139</a:t>
            </a:r>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Character-Level</a:t>
            </a:r>
            <a:r>
              <a:rPr kumimoji="1" lang="zh-CN" altLang="en-US" dirty="0" smtClean="0"/>
              <a:t> </a:t>
            </a:r>
            <a:r>
              <a:rPr kumimoji="1" lang="en-US" altLang="zh-CN" dirty="0" smtClean="0"/>
              <a:t>Language</a:t>
            </a:r>
            <a:r>
              <a:rPr kumimoji="1" lang="zh-CN" altLang="en-US" dirty="0" smtClean="0"/>
              <a:t> </a:t>
            </a:r>
            <a:r>
              <a:rPr kumimoji="1" lang="en-US" altLang="zh-CN" dirty="0" smtClean="0"/>
              <a:t>Models</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karpathy.github.io</a:t>
            </a:r>
            <a:r>
              <a:rPr kumimoji="1" lang="en-US" altLang="zh-CN" dirty="0" smtClean="0"/>
              <a:t>/2015/05/21/</a:t>
            </a:r>
            <a:r>
              <a:rPr kumimoji="1" lang="en-US" altLang="zh-CN" dirty="0" err="1" smtClean="0"/>
              <a:t>rnn</a:t>
            </a:r>
            <a:r>
              <a:rPr kumimoji="1" lang="en-US" altLang="zh-CN" dirty="0" smtClean="0"/>
              <a:t>-effectiveness/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Generating</a:t>
            </a:r>
            <a:r>
              <a:rPr kumimoji="1" lang="zh-CN" altLang="en-US" dirty="0" smtClean="0"/>
              <a:t> </a:t>
            </a:r>
            <a:r>
              <a:rPr kumimoji="1" lang="en-US" altLang="zh-CN" dirty="0" smtClean="0"/>
              <a:t>Sequences</a:t>
            </a:r>
            <a:r>
              <a:rPr kumimoji="1" lang="zh-CN" altLang="en-US" dirty="0" smtClean="0"/>
              <a:t> </a:t>
            </a:r>
            <a:r>
              <a:rPr kumimoji="1" lang="en-US" altLang="zh-CN" dirty="0" smtClean="0"/>
              <a:t>with</a:t>
            </a:r>
            <a:r>
              <a:rPr kumimoji="1" lang="zh-CN" altLang="en-US" dirty="0" smtClean="0"/>
              <a:t> </a:t>
            </a:r>
            <a:r>
              <a:rPr kumimoji="1" lang="en-US" altLang="zh-CN" dirty="0" smtClean="0"/>
              <a:t>RNN</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arxiv.org</a:t>
            </a:r>
            <a:r>
              <a:rPr kumimoji="1" lang="en-US" altLang="zh-CN" dirty="0" smtClean="0"/>
              <a:t>/pdf/1308.0850.pdf</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a:t>
            </a:fld>
            <a:endParaRPr kumimoji="1" lang="zh-CN" altLang="en-US"/>
          </a:p>
        </p:txBody>
      </p:sp>
    </p:spTree>
    <p:extLst>
      <p:ext uri="{BB962C8B-B14F-4D97-AF65-F5344CB8AC3E}">
        <p14:creationId xmlns:p14="http://schemas.microsoft.com/office/powerpoint/2010/main" val="605536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All networks</a:t>
            </a:r>
          </a:p>
          <a:p>
            <a:r>
              <a:rPr lang="en-US" altLang="zh-CN" sz="1200" b="0" i="0" kern="1200" dirty="0" smtClean="0">
                <a:solidFill>
                  <a:schemeClr val="tx1"/>
                </a:solidFill>
                <a:effectLst/>
                <a:latin typeface="+mn-lt"/>
                <a:ea typeface="+mn-ea"/>
                <a:cs typeface="+mn-cs"/>
              </a:rPr>
              <a:t>were trained with stochastic gradient descent, using a learn rate of 0.0001 and a</a:t>
            </a:r>
          </a:p>
          <a:p>
            <a:r>
              <a:rPr lang="en-US" altLang="zh-CN" sz="1200" b="0" i="0" kern="1200" dirty="0" smtClean="0">
                <a:solidFill>
                  <a:schemeClr val="tx1"/>
                </a:solidFill>
                <a:effectLst/>
                <a:latin typeface="+mn-lt"/>
                <a:ea typeface="+mn-ea"/>
                <a:cs typeface="+mn-cs"/>
              </a:rPr>
              <a:t>momentum of 0.99. The LSTM </a:t>
            </a:r>
            <a:r>
              <a:rPr lang="en-US" altLang="zh-CN" sz="1200" b="0" i="0" kern="1200" dirty="0" err="1" smtClean="0">
                <a:solidFill>
                  <a:schemeClr val="tx1"/>
                </a:solidFill>
                <a:effectLst/>
                <a:latin typeface="+mn-lt"/>
                <a:ea typeface="+mn-ea"/>
                <a:cs typeface="+mn-cs"/>
              </a:rPr>
              <a:t>derivates</a:t>
            </a:r>
            <a:r>
              <a:rPr lang="en-US" altLang="zh-CN" sz="1200" b="0" i="0" kern="1200" dirty="0" smtClean="0">
                <a:solidFill>
                  <a:schemeClr val="tx1"/>
                </a:solidFill>
                <a:effectLst/>
                <a:latin typeface="+mn-lt"/>
                <a:ea typeface="+mn-ea"/>
                <a:cs typeface="+mn-cs"/>
              </a:rPr>
              <a:t> were clipped in the range [−1,1]</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21</a:t>
            </a:fld>
            <a:endParaRPr kumimoji="1" lang="zh-CN" altLang="en-US"/>
          </a:p>
        </p:txBody>
      </p:sp>
    </p:spTree>
    <p:extLst>
      <p:ext uri="{BB962C8B-B14F-4D97-AF65-F5344CB8AC3E}">
        <p14:creationId xmlns:p14="http://schemas.microsoft.com/office/powerpoint/2010/main" val="1496096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23</a:t>
            </a:fld>
            <a:endParaRPr kumimoji="1" lang="zh-CN" altLang="en-US"/>
          </a:p>
        </p:txBody>
      </p:sp>
    </p:spTree>
    <p:extLst>
      <p:ext uri="{BB962C8B-B14F-4D97-AF65-F5344CB8AC3E}">
        <p14:creationId xmlns:p14="http://schemas.microsoft.com/office/powerpoint/2010/main" val="2113624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colah.github.io</a:t>
            </a:r>
            <a:r>
              <a:rPr lang="en-US" altLang="zh-CN" sz="1200" b="0" i="0" kern="1200" dirty="0" smtClean="0">
                <a:solidFill>
                  <a:schemeClr val="tx1"/>
                </a:solidFill>
                <a:effectLst/>
                <a:latin typeface="+mn-lt"/>
                <a:ea typeface="+mn-ea"/>
                <a:cs typeface="+mn-cs"/>
              </a:rPr>
              <a:t>/posts/2015-08-Understanding-LSTMs/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24</a:t>
            </a:fld>
            <a:endParaRPr kumimoji="1" lang="zh-CN" altLang="en-US"/>
          </a:p>
        </p:txBody>
      </p:sp>
    </p:spTree>
    <p:extLst>
      <p:ext uri="{BB962C8B-B14F-4D97-AF65-F5344CB8AC3E}">
        <p14:creationId xmlns:p14="http://schemas.microsoft.com/office/powerpoint/2010/main" val="37810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25</a:t>
            </a:fld>
            <a:endParaRPr kumimoji="1" lang="zh-CN" altLang="en-US"/>
          </a:p>
        </p:txBody>
      </p:sp>
    </p:spTree>
    <p:extLst>
      <p:ext uri="{BB962C8B-B14F-4D97-AF65-F5344CB8AC3E}">
        <p14:creationId xmlns:p14="http://schemas.microsoft.com/office/powerpoint/2010/main" val="624377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26</a:t>
            </a:fld>
            <a:endParaRPr kumimoji="1" lang="zh-CN" altLang="en-US"/>
          </a:p>
        </p:txBody>
      </p:sp>
    </p:spTree>
    <p:extLst>
      <p:ext uri="{BB962C8B-B14F-4D97-AF65-F5344CB8AC3E}">
        <p14:creationId xmlns:p14="http://schemas.microsoft.com/office/powerpoint/2010/main" val="999220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27</a:t>
            </a:fld>
            <a:endParaRPr kumimoji="1" lang="zh-CN" altLang="en-US"/>
          </a:p>
        </p:txBody>
      </p:sp>
    </p:spTree>
    <p:extLst>
      <p:ext uri="{BB962C8B-B14F-4D97-AF65-F5344CB8AC3E}">
        <p14:creationId xmlns:p14="http://schemas.microsoft.com/office/powerpoint/2010/main" val="88726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altLang="zh-CN" sz="1200" b="0" i="1" kern="1200" dirty="0" smtClean="0">
                <a:solidFill>
                  <a:schemeClr val="tx1"/>
                </a:solidFill>
                <a:effectLst/>
                <a:latin typeface="+mn-lt"/>
                <a:ea typeface="+mn-ea"/>
                <a:cs typeface="+mn-cs"/>
              </a:rPr>
              <a:t>sequences</a:t>
            </a:r>
            <a:r>
              <a:rPr lang="en-US" altLang="zh-CN" sz="1200" b="0" i="0" kern="1200" dirty="0" smtClean="0">
                <a:solidFill>
                  <a:schemeClr val="tx1"/>
                </a:solidFill>
                <a:effectLst/>
                <a:latin typeface="+mn-lt"/>
                <a:ea typeface="+mn-ea"/>
                <a:cs typeface="+mn-cs"/>
              </a:rPr>
              <a:t> of vectors: Sequences in the input, the output, or in the most general case both. A few examples may make this more concrete: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3</a:t>
            </a:fld>
            <a:endParaRPr kumimoji="1" lang="zh-CN" altLang="en-US"/>
          </a:p>
        </p:txBody>
      </p:sp>
    </p:spTree>
    <p:extLst>
      <p:ext uri="{BB962C8B-B14F-4D97-AF65-F5344CB8AC3E}">
        <p14:creationId xmlns:p14="http://schemas.microsoft.com/office/powerpoint/2010/main" val="208057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4</a:t>
            </a:fld>
            <a:endParaRPr kumimoji="1" lang="zh-CN" altLang="en-US"/>
          </a:p>
        </p:txBody>
      </p:sp>
    </p:spTree>
    <p:extLst>
      <p:ext uri="{BB962C8B-B14F-4D97-AF65-F5344CB8AC3E}">
        <p14:creationId xmlns:p14="http://schemas.microsoft.com/office/powerpoint/2010/main" val="41263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5</a:t>
            </a:fld>
            <a:endParaRPr kumimoji="1" lang="zh-CN" altLang="en-US"/>
          </a:p>
        </p:txBody>
      </p:sp>
    </p:spTree>
    <p:extLst>
      <p:ext uri="{BB962C8B-B14F-4D97-AF65-F5344CB8AC3E}">
        <p14:creationId xmlns:p14="http://schemas.microsoft.com/office/powerpoint/2010/main" val="201724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6</a:t>
            </a:fld>
            <a:endParaRPr kumimoji="1" lang="zh-CN" altLang="en-US"/>
          </a:p>
        </p:txBody>
      </p:sp>
    </p:spTree>
    <p:extLst>
      <p:ext uri="{BB962C8B-B14F-4D97-AF65-F5344CB8AC3E}">
        <p14:creationId xmlns:p14="http://schemas.microsoft.com/office/powerpoint/2010/main" val="77977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The</a:t>
            </a:r>
            <a:r>
              <a:rPr kumimoji="1" lang="en-US" altLang="zh-CN" baseline="0" dirty="0" smtClean="0"/>
              <a:t> building blocks of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7</a:t>
            </a:fld>
            <a:endParaRPr kumimoji="1" lang="zh-CN" altLang="en-US"/>
          </a:p>
        </p:txBody>
      </p:sp>
    </p:spTree>
    <p:extLst>
      <p:ext uri="{BB962C8B-B14F-4D97-AF65-F5344CB8AC3E}">
        <p14:creationId xmlns:p14="http://schemas.microsoft.com/office/powerpoint/2010/main" val="69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8</a:t>
            </a:fld>
            <a:endParaRPr kumimoji="1" lang="zh-CN" altLang="en-US"/>
          </a:p>
        </p:txBody>
      </p:sp>
    </p:spTree>
    <p:extLst>
      <p:ext uri="{BB962C8B-B14F-4D97-AF65-F5344CB8AC3E}">
        <p14:creationId xmlns:p14="http://schemas.microsoft.com/office/powerpoint/2010/main" val="80457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9</a:t>
            </a:fld>
            <a:endParaRPr kumimoji="1" lang="zh-CN" altLang="en-US"/>
          </a:p>
        </p:txBody>
      </p:sp>
    </p:spTree>
    <p:extLst>
      <p:ext uri="{BB962C8B-B14F-4D97-AF65-F5344CB8AC3E}">
        <p14:creationId xmlns:p14="http://schemas.microsoft.com/office/powerpoint/2010/main" val="141323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1112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8019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828807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65133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29960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2443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7157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4168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18904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91685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5054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19522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pkingma.com/" TargetMode="External"/><Relationship Id="rId4" Type="http://schemas.openxmlformats.org/officeDocument/2006/relationships/hyperlink" Target="https://jimmylba.github.io/" TargetMode="External"/><Relationship Id="rId5" Type="http://schemas.openxmlformats.org/officeDocument/2006/relationships/hyperlink" Target="http://www.iclr.cc/doku.php?id=iclr2015:main" TargetMode="External"/><Relationship Id="rId6" Type="http://schemas.openxmlformats.org/officeDocument/2006/relationships/hyperlink" Target="https://arxiv.org/abs/1412.698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pytorch.org/tutorials/" TargetMode="External"/><Relationship Id="rId4" Type="http://schemas.openxmlformats.org/officeDocument/2006/relationships/hyperlink" Target="https://nbviewer.jupyter.org/gist/yoavg/d76121dfde2618422139" TargetMode="External"/><Relationship Id="rId5" Type="http://schemas.openxmlformats.org/officeDocument/2006/relationships/hyperlink" Target="https://karpathy.github.io/2015/05/21/rnn-effectiveness/" TargetMode="External"/><Relationship Id="rId6" Type="http://schemas.openxmlformats.org/officeDocument/2006/relationships/hyperlink" Target="https://cs.stanford.edu/people/karpathy/char-rnn/shakespear.txt" TargetMode="External"/><Relationship Id="rId7" Type="http://schemas.openxmlformats.org/officeDocument/2006/relationships/hyperlink" Target="https://gist.github.com/karpathy/d4dee566867f8291f086"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90.png"/><Relationship Id="rId8"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kumimoji="1" lang="en-US" altLang="zh-CN" dirty="0" smtClean="0"/>
              <a:t>Introduction to </a:t>
            </a:r>
            <a:br>
              <a:rPr kumimoji="1" lang="en-US" altLang="zh-CN" dirty="0" smtClean="0"/>
            </a:b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Subtitle 2"/>
          <p:cNvSpPr>
            <a:spLocks noGrp="1"/>
          </p:cNvSpPr>
          <p:nvPr>
            <p:ph type="subTitle" idx="1"/>
          </p:nvPr>
        </p:nvSpPr>
        <p:spPr/>
        <p:txBody>
          <a:bodyPr/>
          <a:lstStyle/>
          <a:p>
            <a:r>
              <a:rPr kumimoji="1" lang="en-US" altLang="zh-CN" dirty="0" smtClean="0"/>
              <a:t>Bokan</a:t>
            </a:r>
            <a:r>
              <a:rPr kumimoji="1" lang="zh-CN" altLang="en-US" dirty="0" smtClean="0"/>
              <a:t> </a:t>
            </a:r>
            <a:r>
              <a:rPr kumimoji="1" lang="en-US" altLang="zh-CN" dirty="0" smtClean="0"/>
              <a:t>Bao</a:t>
            </a:r>
          </a:p>
          <a:p>
            <a:r>
              <a:rPr kumimoji="1" lang="en-US" altLang="zh-CN" dirty="0" smtClean="0"/>
              <a:t>Professor </a:t>
            </a:r>
            <a:r>
              <a:rPr kumimoji="1" lang="en-US" altLang="zh-CN" dirty="0" err="1" smtClean="0"/>
              <a:t>Dasgupta</a:t>
            </a:r>
            <a:endParaRPr kumimoji="1" lang="en-US" altLang="zh-CN" dirty="0" smtClean="0"/>
          </a:p>
          <a:p>
            <a:r>
              <a:rPr kumimoji="1" lang="en-US" altLang="zh-CN" dirty="0" smtClean="0"/>
              <a:t>CSE</a:t>
            </a:r>
            <a:r>
              <a:rPr kumimoji="1" lang="zh-CN" altLang="en-US" dirty="0" smtClean="0"/>
              <a:t> </a:t>
            </a:r>
            <a:r>
              <a:rPr kumimoji="1" lang="en-US" altLang="zh-CN" dirty="0" smtClean="0"/>
              <a:t>254</a:t>
            </a:r>
            <a:endParaRPr kumimoji="1" lang="zh-CN" altLang="en-US" dirty="0"/>
          </a:p>
        </p:txBody>
      </p:sp>
    </p:spTree>
    <p:extLst>
      <p:ext uri="{BB962C8B-B14F-4D97-AF65-F5344CB8AC3E}">
        <p14:creationId xmlns:p14="http://schemas.microsoft.com/office/powerpoint/2010/main" val="308565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Optimization function: Adam</a:t>
            </a:r>
            <a:endParaRPr kumimoji="1" lang="zh-CN" altLang="en-US" dirty="0"/>
          </a:p>
        </p:txBody>
      </p:sp>
      <p:sp>
        <p:nvSpPr>
          <p:cNvPr id="3" name="Content Placeholder 2"/>
          <p:cNvSpPr>
            <a:spLocks noGrp="1"/>
          </p:cNvSpPr>
          <p:nvPr>
            <p:ph idx="1"/>
          </p:nvPr>
        </p:nvSpPr>
        <p:spPr/>
        <p:txBody>
          <a:bodyPr>
            <a:normAutofit lnSpcReduction="10000"/>
          </a:bodyPr>
          <a:lstStyle/>
          <a:p>
            <a:r>
              <a:rPr lang="en-US" altLang="zh-CN" dirty="0"/>
              <a:t>Adam was presented by </a:t>
            </a:r>
            <a:r>
              <a:rPr lang="en-US" altLang="zh-CN" dirty="0">
                <a:hlinkClick r:id="rId3"/>
              </a:rPr>
              <a:t>Diederik Kingma</a:t>
            </a:r>
            <a:r>
              <a:rPr lang="en-US" altLang="zh-CN" dirty="0"/>
              <a:t> from </a:t>
            </a:r>
            <a:r>
              <a:rPr lang="en-US" altLang="zh-CN" dirty="0" err="1"/>
              <a:t>OpenAI</a:t>
            </a:r>
            <a:r>
              <a:rPr lang="en-US" altLang="zh-CN" dirty="0"/>
              <a:t> and </a:t>
            </a:r>
            <a:r>
              <a:rPr lang="en-US" altLang="zh-CN" dirty="0">
                <a:hlinkClick r:id="rId4"/>
              </a:rPr>
              <a:t>Jimmy Ba</a:t>
            </a:r>
            <a:r>
              <a:rPr lang="en-US" altLang="zh-CN" dirty="0"/>
              <a:t> from the University of Toronto in their 2015 </a:t>
            </a:r>
            <a:r>
              <a:rPr lang="en-US" altLang="zh-CN" dirty="0">
                <a:hlinkClick r:id="rId5"/>
              </a:rPr>
              <a:t>ICLR</a:t>
            </a:r>
            <a:r>
              <a:rPr lang="en-US" altLang="zh-CN" dirty="0"/>
              <a:t> paper (poster) titled “</a:t>
            </a:r>
            <a:r>
              <a:rPr lang="en-US" altLang="zh-CN" dirty="0">
                <a:hlinkClick r:id="rId6"/>
              </a:rPr>
              <a:t>Adam: A Method for Stochastic Optimization</a:t>
            </a:r>
            <a:r>
              <a:rPr lang="en-US" altLang="zh-CN" dirty="0"/>
              <a:t>“. I will quote liberally from their paper in this post, unless stated otherwise</a:t>
            </a:r>
            <a:r>
              <a:rPr lang="en-US" altLang="zh-CN" dirty="0" smtClean="0"/>
              <a:t>.</a:t>
            </a:r>
          </a:p>
          <a:p>
            <a:pPr fontAlgn="base"/>
            <a:r>
              <a:rPr lang="en-US" altLang="zh-CN" dirty="0"/>
              <a:t>The authors describe Adam as combining the advantages of two other extensions of stochastic gradient descent. Specifically:</a:t>
            </a:r>
          </a:p>
          <a:p>
            <a:pPr lvl="1" fontAlgn="base"/>
            <a:r>
              <a:rPr lang="en-US" altLang="zh-CN" b="1" dirty="0"/>
              <a:t>Adaptive Gradient Algorithm</a:t>
            </a:r>
            <a:r>
              <a:rPr lang="en-US" altLang="zh-CN" dirty="0"/>
              <a:t> (</a:t>
            </a:r>
            <a:r>
              <a:rPr lang="en-US" altLang="zh-CN" dirty="0" err="1"/>
              <a:t>AdaGrad</a:t>
            </a:r>
            <a:r>
              <a:rPr lang="en-US" altLang="zh-CN" dirty="0" smtClean="0"/>
              <a:t>)</a:t>
            </a:r>
            <a:endParaRPr lang="en-US" altLang="zh-CN" dirty="0"/>
          </a:p>
          <a:p>
            <a:pPr lvl="1" fontAlgn="base"/>
            <a:r>
              <a:rPr lang="en-US" altLang="zh-CN" b="1" dirty="0"/>
              <a:t>Root Mean Square Propagation</a:t>
            </a:r>
            <a:r>
              <a:rPr lang="en-US" altLang="zh-CN" dirty="0"/>
              <a:t> (</a:t>
            </a:r>
            <a:r>
              <a:rPr lang="en-US" altLang="zh-CN" dirty="0" err="1"/>
              <a:t>RMSProp</a:t>
            </a:r>
            <a:r>
              <a:rPr lang="en-US" altLang="zh-CN" dirty="0" smtClean="0"/>
              <a:t>)</a:t>
            </a:r>
            <a:endParaRPr kumimoji="1" lang="zh-CN" altLang="en-US" dirty="0"/>
          </a:p>
        </p:txBody>
      </p:sp>
    </p:spTree>
    <p:extLst>
      <p:ext uri="{BB962C8B-B14F-4D97-AF65-F5344CB8AC3E}">
        <p14:creationId xmlns:p14="http://schemas.microsoft.com/office/powerpoint/2010/main" val="1207814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Training</a:t>
            </a:r>
            <a:endParaRPr kumimoji="1" lang="zh-CN" alt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r="15080" b="10986"/>
          <a:stretch/>
        </p:blipFill>
        <p:spPr>
          <a:xfrm>
            <a:off x="628651" y="1976180"/>
            <a:ext cx="6781382" cy="3840696"/>
          </a:xfrm>
        </p:spPr>
      </p:pic>
    </p:spTree>
    <p:extLst>
      <p:ext uri="{BB962C8B-B14F-4D97-AF65-F5344CB8AC3E}">
        <p14:creationId xmlns:p14="http://schemas.microsoft.com/office/powerpoint/2010/main" val="2004144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496" y="1991292"/>
            <a:ext cx="5685182" cy="2259709"/>
          </a:xfrm>
          <a:prstGeom prst="rect">
            <a:avLst/>
          </a:prstGeom>
        </p:spPr>
      </p:pic>
      <p:sp>
        <p:nvSpPr>
          <p:cNvPr id="2" name="Title 1"/>
          <p:cNvSpPr>
            <a:spLocks noGrp="1"/>
          </p:cNvSpPr>
          <p:nvPr>
            <p:ph type="title"/>
          </p:nvPr>
        </p:nvSpPr>
        <p:spPr/>
        <p:txBody>
          <a:bodyPr/>
          <a:lstStyle/>
          <a:p>
            <a:r>
              <a:rPr kumimoji="1" lang="en-US" altLang="zh-CN" dirty="0" smtClean="0">
                <a:latin typeface="+mn-lt"/>
                <a:ea typeface="Arial" charset="0"/>
                <a:cs typeface="Arial" charset="0"/>
              </a:rPr>
              <a:t>Character-Level</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Predict</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Model</a:t>
            </a:r>
            <a:endParaRPr kumimoji="1" lang="zh-CN" altLang="en-US" dirty="0">
              <a:latin typeface="+mn-lt"/>
              <a:ea typeface="Arial" charset="0"/>
              <a:cs typeface="Arial" charset="0"/>
            </a:endParaRPr>
          </a:p>
        </p:txBody>
      </p:sp>
      <p:sp>
        <p:nvSpPr>
          <p:cNvPr id="3" name="Content Placeholder 2"/>
          <p:cNvSpPr>
            <a:spLocks noGrp="1"/>
          </p:cNvSpPr>
          <p:nvPr>
            <p:ph idx="1"/>
          </p:nvPr>
        </p:nvSpPr>
        <p:spPr>
          <a:xfrm>
            <a:off x="628651" y="2127079"/>
            <a:ext cx="3704810" cy="3263504"/>
          </a:xfrm>
        </p:spPr>
        <p:txBody>
          <a:bodyPr>
            <a:normAutofit fontScale="77500" lnSpcReduction="20000"/>
          </a:bodyPr>
          <a:lstStyle/>
          <a:p>
            <a:r>
              <a:rPr lang="en-US" altLang="zh-CN" dirty="0" smtClean="0">
                <a:ea typeface="Arial" charset="0"/>
                <a:cs typeface="Arial" charset="0"/>
              </a:rPr>
              <a:t>Unsmoothed Maximum Likelihood Model</a:t>
            </a:r>
          </a:p>
          <a:p>
            <a:pPr lvl="1"/>
            <a:r>
              <a:rPr lang="en-US" altLang="zh-CN" dirty="0">
                <a:ea typeface="Arial" charset="0"/>
                <a:cs typeface="Arial" charset="0"/>
              </a:rPr>
              <a:t>c is character, h is a n letters history</a:t>
            </a:r>
            <a:endParaRPr lang="en-US" altLang="zh-CN" dirty="0" smtClean="0">
              <a:ea typeface="Arial" charset="0"/>
              <a:cs typeface="Arial" charset="0"/>
            </a:endParaRPr>
          </a:p>
          <a:p>
            <a:pPr lvl="1"/>
            <a:r>
              <a:rPr lang="en-US" altLang="zh-CN" dirty="0" smtClean="0"/>
              <a:t>P(</a:t>
            </a:r>
            <a:r>
              <a:rPr lang="en-US" altLang="zh-CN" dirty="0" err="1" smtClean="0"/>
              <a:t>c|h</a:t>
            </a:r>
            <a:r>
              <a:rPr lang="en-US" altLang="zh-CN" dirty="0"/>
              <a:t>) stands for how likely is it to see </a:t>
            </a:r>
            <a:r>
              <a:rPr lang="en-US" altLang="zh-CN" dirty="0" smtClean="0"/>
              <a:t>c</a:t>
            </a:r>
            <a:r>
              <a:rPr lang="en-US" altLang="zh-CN" dirty="0"/>
              <a:t> after we've seen </a:t>
            </a:r>
            <a:r>
              <a:rPr lang="en-US" altLang="zh-CN" dirty="0" smtClean="0"/>
              <a:t>h.</a:t>
            </a:r>
            <a:endParaRPr lang="en-US" altLang="zh-CN" dirty="0"/>
          </a:p>
          <a:p>
            <a:r>
              <a:rPr kumimoji="1" lang="en-US" altLang="zh-CN" dirty="0" smtClean="0">
                <a:ea typeface="Arial" charset="0"/>
                <a:cs typeface="Arial" charset="0"/>
              </a:rPr>
              <a:t>Training</a:t>
            </a:r>
            <a:r>
              <a:rPr kumimoji="1" lang="zh-CN" altLang="en-US" dirty="0" smtClean="0">
                <a:ea typeface="Arial" charset="0"/>
                <a:cs typeface="Arial" charset="0"/>
              </a:rPr>
              <a:t> </a:t>
            </a:r>
            <a:r>
              <a:rPr kumimoji="1" lang="en-US" altLang="zh-CN" dirty="0" smtClean="0">
                <a:ea typeface="Arial" charset="0"/>
                <a:cs typeface="Arial" charset="0"/>
              </a:rPr>
              <a:t>data:</a:t>
            </a:r>
            <a:r>
              <a:rPr kumimoji="1" lang="zh-CN" altLang="en-US" dirty="0" smtClean="0">
                <a:ea typeface="Arial" charset="0"/>
                <a:cs typeface="Arial" charset="0"/>
              </a:rPr>
              <a:t> </a:t>
            </a:r>
            <a:r>
              <a:rPr kumimoji="1" lang="en-US" altLang="zh-CN" dirty="0" smtClean="0">
                <a:ea typeface="Arial" charset="0"/>
                <a:cs typeface="Arial" charset="0"/>
              </a:rPr>
              <a:t>Shakespeare</a:t>
            </a:r>
          </a:p>
          <a:p>
            <a:pPr lvl="1"/>
            <a:r>
              <a:rPr kumimoji="1" lang="en-US" altLang="zh-CN" dirty="0" smtClean="0">
                <a:ea typeface="Arial" charset="0"/>
                <a:cs typeface="Arial" charset="0"/>
              </a:rPr>
              <a:t>demo:</a:t>
            </a:r>
            <a:r>
              <a:rPr kumimoji="1" lang="zh-CN" altLang="en-US" dirty="0" smtClean="0">
                <a:ea typeface="Arial" charset="0"/>
                <a:cs typeface="Arial" charset="0"/>
              </a:rPr>
              <a:t> </a:t>
            </a:r>
            <a:r>
              <a:rPr kumimoji="1" lang="en-US" altLang="zh-CN" dirty="0" smtClean="0">
                <a:ea typeface="Arial" charset="0"/>
                <a:cs typeface="Arial" charset="0"/>
              </a:rPr>
              <a:t>A</a:t>
            </a:r>
            <a:r>
              <a:rPr kumimoji="1" lang="zh-CN" altLang="en-US" dirty="0" smtClean="0">
                <a:ea typeface="Arial" charset="0"/>
                <a:cs typeface="Arial" charset="0"/>
              </a:rPr>
              <a:t> </a:t>
            </a:r>
            <a:r>
              <a:rPr kumimoji="1" lang="en-US" altLang="zh-CN" dirty="0">
                <a:ea typeface="Arial" charset="0"/>
                <a:cs typeface="Arial" charset="0"/>
              </a:rPr>
              <a:t>4</a:t>
            </a:r>
            <a:r>
              <a:rPr kumimoji="1" lang="en-US" altLang="zh-CN" dirty="0" smtClean="0">
                <a:ea typeface="Arial" charset="0"/>
                <a:cs typeface="Arial" charset="0"/>
              </a:rPr>
              <a:t>-letter</a:t>
            </a:r>
            <a:r>
              <a:rPr kumimoji="1" lang="zh-CN" altLang="en-US" dirty="0" smtClean="0">
                <a:ea typeface="Arial" charset="0"/>
                <a:cs typeface="Arial" charset="0"/>
              </a:rPr>
              <a:t> </a:t>
            </a:r>
            <a:r>
              <a:rPr kumimoji="1" lang="en-US" altLang="zh-CN" dirty="0" smtClean="0">
                <a:ea typeface="Arial" charset="0"/>
                <a:cs typeface="Arial" charset="0"/>
              </a:rPr>
              <a:t>model</a:t>
            </a:r>
          </a:p>
          <a:p>
            <a:pPr lvl="1"/>
            <a:r>
              <a:rPr kumimoji="1" lang="en-US" altLang="zh-CN" dirty="0" smtClean="0">
                <a:ea typeface="Arial" charset="0"/>
                <a:cs typeface="Arial" charset="0"/>
              </a:rPr>
              <a:t>Deterministic</a:t>
            </a:r>
            <a:r>
              <a:rPr kumimoji="1" lang="zh-CN" altLang="en-US" dirty="0" smtClean="0">
                <a:ea typeface="Arial" charset="0"/>
                <a:cs typeface="Arial" charset="0"/>
              </a:rPr>
              <a:t> </a:t>
            </a:r>
            <a:r>
              <a:rPr kumimoji="1" lang="en-US" altLang="zh-CN" dirty="0" smtClean="0">
                <a:ea typeface="Arial" charset="0"/>
                <a:cs typeface="Arial" charset="0"/>
              </a:rPr>
              <a:t>model</a:t>
            </a:r>
            <a:r>
              <a:rPr kumimoji="1" lang="zh-CN" altLang="en-US" dirty="0" smtClean="0">
                <a:ea typeface="Arial" charset="0"/>
                <a:cs typeface="Arial" charset="0"/>
              </a:rPr>
              <a:t> </a:t>
            </a:r>
            <a:endParaRPr kumimoji="1" lang="en-US" altLang="zh-CN" dirty="0" smtClean="0">
              <a:ea typeface="Arial" charset="0"/>
              <a:cs typeface="Arial" charset="0"/>
            </a:endParaRPr>
          </a:p>
          <a:p>
            <a:pPr lvl="1"/>
            <a:r>
              <a:rPr kumimoji="1" lang="en-US" altLang="zh-CN" dirty="0" smtClean="0">
                <a:ea typeface="Arial" charset="0"/>
                <a:cs typeface="Arial" charset="0"/>
              </a:rPr>
              <a:t>High</a:t>
            </a:r>
            <a:r>
              <a:rPr kumimoji="1" lang="zh-CN" altLang="en-US" dirty="0" smtClean="0">
                <a:ea typeface="Arial" charset="0"/>
                <a:cs typeface="Arial" charset="0"/>
              </a:rPr>
              <a:t> </a:t>
            </a:r>
            <a:r>
              <a:rPr kumimoji="1" lang="en-US" altLang="zh-CN" dirty="0" smtClean="0">
                <a:ea typeface="Arial" charset="0"/>
                <a:cs typeface="Arial" charset="0"/>
              </a:rPr>
              <a:t>dimensions</a:t>
            </a:r>
          </a:p>
          <a:p>
            <a:pPr lvl="1"/>
            <a:endParaRPr kumimoji="1" lang="zh-CN" altLang="en-US" dirty="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4497" y="4251001"/>
            <a:ext cx="1940445" cy="1693347"/>
          </a:xfrm>
          <a:prstGeom prst="rect">
            <a:avLst/>
          </a:prstGeom>
        </p:spPr>
      </p:pic>
    </p:spTree>
    <p:extLst>
      <p:ext uri="{BB962C8B-B14F-4D97-AF65-F5344CB8AC3E}">
        <p14:creationId xmlns:p14="http://schemas.microsoft.com/office/powerpoint/2010/main" val="1716363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smtClean="0"/>
              <a:t>Result from </a:t>
            </a:r>
            <a:r>
              <a:rPr lang="en-US" altLang="zh-CN" dirty="0" smtClean="0">
                <a:ea typeface="Arial" charset="0"/>
                <a:cs typeface="Arial" charset="0"/>
              </a:rPr>
              <a:t>10-letter model</a:t>
            </a:r>
            <a:endParaRPr kumimoji="1" lang="zh-CN" alt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21941"/>
          <a:stretch/>
        </p:blipFill>
        <p:spPr>
          <a:xfrm>
            <a:off x="628650" y="2125267"/>
            <a:ext cx="7898074" cy="3505925"/>
          </a:xfrm>
        </p:spPr>
      </p:pic>
    </p:spTree>
    <p:extLst>
      <p:ext uri="{BB962C8B-B14F-4D97-AF65-F5344CB8AC3E}">
        <p14:creationId xmlns:p14="http://schemas.microsoft.com/office/powerpoint/2010/main" val="1994055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Three</a:t>
            </a:r>
            <a:r>
              <a:rPr kumimoji="1" lang="zh-CN" altLang="en-US" dirty="0" smtClean="0"/>
              <a:t> </a:t>
            </a:r>
            <a:r>
              <a:rPr kumimoji="1" lang="en-US" altLang="zh-CN" dirty="0" smtClean="0"/>
              <a:t>layers</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sp>
        <p:nvSpPr>
          <p:cNvPr id="5" name="TextBox 4"/>
          <p:cNvSpPr txBox="1"/>
          <p:nvPr/>
        </p:nvSpPr>
        <p:spPr>
          <a:xfrm>
            <a:off x="628651" y="2105539"/>
            <a:ext cx="2959376" cy="3208571"/>
          </a:xfrm>
          <a:prstGeom prst="rect">
            <a:avLst/>
          </a:prstGeom>
          <a:noFill/>
        </p:spPr>
        <p:txBody>
          <a:bodyPr wrap="square" rtlCol="0">
            <a:spAutoFit/>
          </a:bodyPr>
          <a:lstStyle/>
          <a:p>
            <a:r>
              <a:rPr lang="en-US" altLang="zh-CN" sz="1350" dirty="0"/>
              <a:t>This is a </a:t>
            </a:r>
            <a:r>
              <a:rPr lang="en-US" altLang="zh-CN" sz="1350" dirty="0"/>
              <a:t>3-layer RNN with 512 hidden nodes on each layer</a:t>
            </a:r>
            <a:r>
              <a:rPr lang="en-US" altLang="zh-CN" sz="1350" dirty="0"/>
              <a:t>.</a:t>
            </a:r>
          </a:p>
          <a:p>
            <a:endParaRPr kumimoji="1" lang="en-US" altLang="zh-CN" sz="1350" dirty="0"/>
          </a:p>
          <a:p>
            <a:r>
              <a:rPr kumimoji="1" lang="en-US" altLang="zh-CN" sz="1350" dirty="0"/>
              <a:t>We </a:t>
            </a:r>
            <a:r>
              <a:rPr kumimoji="1" lang="en-US" altLang="zh-CN" sz="1350" dirty="0" smtClean="0"/>
              <a:t> will need</a:t>
            </a:r>
            <a:endParaRPr kumimoji="1" lang="en-US" altLang="zh-CN" sz="1350" dirty="0"/>
          </a:p>
          <a:p>
            <a:r>
              <a:rPr kumimoji="1" lang="en-US" altLang="zh-CN" sz="1350" dirty="0"/>
              <a:t>1. </a:t>
            </a:r>
            <a:r>
              <a:rPr kumimoji="1" lang="en-US" altLang="zh-CN" sz="1350" dirty="0"/>
              <a:t>68 x </a:t>
            </a:r>
            <a:r>
              <a:rPr kumimoji="1" lang="en-US" altLang="zh-CN" sz="1350" dirty="0" smtClean="0"/>
              <a:t>512</a:t>
            </a:r>
            <a:endParaRPr kumimoji="1" lang="en-US" altLang="zh-CN" sz="1350" dirty="0"/>
          </a:p>
          <a:p>
            <a:r>
              <a:rPr kumimoji="1" lang="en-US" altLang="zh-CN" sz="1350" dirty="0"/>
              <a:t>2.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3.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4.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5. </a:t>
            </a:r>
            <a:r>
              <a:rPr kumimoji="1" lang="en-US" altLang="zh-CN" sz="1350" dirty="0" smtClean="0"/>
              <a:t>512 </a:t>
            </a:r>
            <a:r>
              <a:rPr kumimoji="1" lang="en-US" altLang="zh-CN" sz="1350" dirty="0"/>
              <a:t>x </a:t>
            </a:r>
            <a:r>
              <a:rPr kumimoji="1" lang="en-US" altLang="zh-CN" sz="1350" dirty="0" smtClean="0"/>
              <a:t>68</a:t>
            </a:r>
            <a:endParaRPr kumimoji="1" lang="en-US" altLang="zh-CN" sz="1350" dirty="0"/>
          </a:p>
          <a:p>
            <a:endParaRPr lang="fi-FI" altLang="zh-CN" sz="1350" dirty="0" smtClean="0"/>
          </a:p>
          <a:p>
            <a:r>
              <a:rPr lang="fi-FI" altLang="zh-CN" sz="1350" dirty="0" smtClean="0"/>
              <a:t>856,064 </a:t>
            </a:r>
            <a:r>
              <a:rPr lang="fi-FI" altLang="zh-CN" sz="1350" dirty="0" err="1"/>
              <a:t>parameters</a:t>
            </a:r>
            <a:r>
              <a:rPr lang="fi-FI" altLang="zh-CN" sz="1350" dirty="0"/>
              <a:t> in </a:t>
            </a:r>
            <a:r>
              <a:rPr lang="fi-FI" altLang="zh-CN" sz="1350" dirty="0" err="1"/>
              <a:t>total</a:t>
            </a:r>
            <a:endParaRPr lang="fi-FI" altLang="zh-CN" sz="1350" dirty="0"/>
          </a:p>
          <a:p>
            <a:r>
              <a:rPr lang="fi-FI" altLang="zh-CN" sz="1350" dirty="0" err="1"/>
              <a:t>N_para</a:t>
            </a:r>
            <a:r>
              <a:rPr lang="fi-FI" altLang="zh-CN" sz="1350" dirty="0"/>
              <a:t> x 4 </a:t>
            </a:r>
            <a:r>
              <a:rPr lang="fi-FI" altLang="zh-CN" sz="1350" dirty="0" err="1"/>
              <a:t>bytes</a:t>
            </a:r>
            <a:r>
              <a:rPr lang="fi-FI" altLang="zh-CN" sz="1350" dirty="0"/>
              <a:t> = </a:t>
            </a:r>
            <a:r>
              <a:rPr lang="is-IS" altLang="zh-CN" sz="1350" dirty="0" smtClean="0"/>
              <a:t>3.42 </a:t>
            </a:r>
            <a:r>
              <a:rPr lang="is-IS" altLang="zh-CN" sz="1350" dirty="0"/>
              <a:t>MB</a:t>
            </a:r>
            <a:r>
              <a:rPr lang="fi-FI" altLang="zh-CN" sz="1350" dirty="0"/>
              <a:t> </a:t>
            </a:r>
            <a:r>
              <a:rPr kumimoji="1" lang="en-US" altLang="zh-CN" sz="1350" dirty="0"/>
              <a:t> </a:t>
            </a:r>
          </a:p>
          <a:p>
            <a:r>
              <a:rPr kumimoji="1" lang="en-US" altLang="zh-CN" sz="1350" dirty="0"/>
              <a:t>Backward pass </a:t>
            </a:r>
            <a:r>
              <a:rPr kumimoji="1" lang="en-US" altLang="zh-CN" sz="1350" dirty="0" smtClean="0"/>
              <a:t>requires 3 times of the memory</a:t>
            </a:r>
          </a:p>
          <a:p>
            <a:r>
              <a:rPr kumimoji="1" lang="en-US" altLang="zh-CN" sz="1350" dirty="0" smtClean="0"/>
              <a:t>3.42*3 ~ 10.26 </a:t>
            </a:r>
            <a:r>
              <a:rPr kumimoji="1" lang="en-US" altLang="zh-CN" sz="1350" dirty="0"/>
              <a:t>MB</a:t>
            </a:r>
            <a:endParaRPr kumimoji="1" lang="zh-CN" altLang="en-US" sz="135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27" y="1843630"/>
            <a:ext cx="5425904" cy="4040257"/>
          </a:xfrm>
          <a:prstGeom prst="rect">
            <a:avLst/>
          </a:prstGeom>
        </p:spPr>
      </p:pic>
    </p:spTree>
    <p:extLst>
      <p:ext uri="{BB962C8B-B14F-4D97-AF65-F5344CB8AC3E}">
        <p14:creationId xmlns:p14="http://schemas.microsoft.com/office/powerpoint/2010/main" val="928424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Three</a:t>
            </a:r>
            <a:r>
              <a:rPr kumimoji="1" lang="zh-CN" altLang="en-US" dirty="0"/>
              <a:t> </a:t>
            </a:r>
            <a:r>
              <a:rPr kumimoji="1" lang="en-US" altLang="zh-CN" dirty="0"/>
              <a:t>layers</a:t>
            </a:r>
            <a:r>
              <a:rPr kumimoji="1" lang="zh-CN" altLang="en-US" dirty="0"/>
              <a:t> </a:t>
            </a:r>
            <a:r>
              <a:rPr kumimoji="1" lang="en-US" altLang="zh-CN" dirty="0"/>
              <a:t>RNN</a:t>
            </a:r>
            <a:r>
              <a:rPr kumimoji="1" lang="zh-CN" altLang="en-US" dirty="0"/>
              <a:t> </a:t>
            </a:r>
            <a:r>
              <a:rPr kumimoji="1" lang="en-US" altLang="zh-CN" dirty="0"/>
              <a:t>model</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337" y="1818964"/>
            <a:ext cx="4081019" cy="3997580"/>
          </a:xfrm>
          <a:prstGeom prst="rect">
            <a:avLst/>
          </a:prstGeom>
        </p:spPr>
      </p:pic>
    </p:spTree>
    <p:extLst>
      <p:ext uri="{BB962C8B-B14F-4D97-AF65-F5344CB8AC3E}">
        <p14:creationId xmlns:p14="http://schemas.microsoft.com/office/powerpoint/2010/main" val="1569968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For xml format (multi-layer LSTM)</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125266"/>
            <a:ext cx="5962650" cy="3248025"/>
          </a:xfrm>
        </p:spPr>
      </p:pic>
    </p:spTree>
    <p:extLst>
      <p:ext uri="{BB962C8B-B14F-4D97-AF65-F5344CB8AC3E}">
        <p14:creationId xmlns:p14="http://schemas.microsoft.com/office/powerpoint/2010/main" val="132777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Even Latex (</a:t>
            </a:r>
            <a:r>
              <a:rPr kumimoji="1" lang="en-US" altLang="zh-CN" dirty="0"/>
              <a:t>multi-layer LSTM</a:t>
            </a:r>
            <a:r>
              <a:rPr kumimoji="1" lang="en-US" altLang="zh-CN" dirty="0" smtClean="0"/>
              <a:t>)</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248496"/>
            <a:ext cx="6353175" cy="3219450"/>
          </a:xfrm>
        </p:spPr>
      </p:pic>
    </p:spTree>
    <p:extLst>
      <p:ext uri="{BB962C8B-B14F-4D97-AF65-F5344CB8AC3E}">
        <p14:creationId xmlns:p14="http://schemas.microsoft.com/office/powerpoint/2010/main" val="1453854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Thanks</a:t>
            </a:r>
            <a:endParaRPr kumimoji="1" lang="zh-CN" altLang="en-US" dirty="0"/>
          </a:p>
        </p:txBody>
      </p:sp>
      <p:sp>
        <p:nvSpPr>
          <p:cNvPr id="3" name="Content Placeholder 2"/>
          <p:cNvSpPr>
            <a:spLocks noGrp="1"/>
          </p:cNvSpPr>
          <p:nvPr>
            <p:ph idx="1"/>
          </p:nvPr>
        </p:nvSpPr>
        <p:spPr/>
        <p:txBody>
          <a:bodyPr>
            <a:normAutofit fontScale="92500"/>
          </a:bodyPr>
          <a:lstStyle/>
          <a:p>
            <a:r>
              <a:rPr kumimoji="1" lang="en-US" altLang="zh-CN" dirty="0" smtClean="0"/>
              <a:t>References</a:t>
            </a:r>
          </a:p>
          <a:p>
            <a:pPr lvl="1"/>
            <a:r>
              <a:rPr lang="en-US" altLang="zh-CN" dirty="0">
                <a:hlinkClick r:id="rId3"/>
              </a:rPr>
              <a:t>https://pytorch.org/tutorials</a:t>
            </a:r>
            <a:r>
              <a:rPr lang="en-US" altLang="zh-CN" dirty="0" smtClean="0">
                <a:hlinkClick r:id="rId3"/>
              </a:rPr>
              <a:t>/</a:t>
            </a:r>
            <a:endParaRPr lang="en-US" altLang="zh-CN" dirty="0" smtClean="0"/>
          </a:p>
          <a:p>
            <a:pPr lvl="1"/>
            <a:r>
              <a:rPr lang="en-US" altLang="zh-CN" dirty="0">
                <a:hlinkClick r:id="rId4"/>
              </a:rPr>
              <a:t>https://</a:t>
            </a:r>
            <a:r>
              <a:rPr lang="en-US" altLang="zh-CN" dirty="0" smtClean="0">
                <a:hlinkClick r:id="rId4"/>
              </a:rPr>
              <a:t>nbviewer.jupyter.org/gist/yoavg/d76121dfde2618422139</a:t>
            </a:r>
            <a:endParaRPr lang="en-US" altLang="zh-CN" dirty="0" smtClean="0"/>
          </a:p>
          <a:p>
            <a:pPr lvl="1"/>
            <a:r>
              <a:rPr lang="en-US" altLang="zh-CN" dirty="0">
                <a:hlinkClick r:id="rId5"/>
              </a:rPr>
              <a:t>https://karpathy.github.io/2015/05/21/rnn-effectiveness</a:t>
            </a:r>
            <a:r>
              <a:rPr lang="en-US" altLang="zh-CN" dirty="0" smtClean="0">
                <a:hlinkClick r:id="rId5"/>
              </a:rPr>
              <a:t>/</a:t>
            </a:r>
            <a:endParaRPr lang="en-US" altLang="zh-CN" dirty="0" smtClean="0"/>
          </a:p>
          <a:p>
            <a:pPr lvl="1"/>
            <a:r>
              <a:rPr lang="en-US" altLang="zh-CN" dirty="0">
                <a:hlinkClick r:id="rId6"/>
              </a:rPr>
              <a:t>https://</a:t>
            </a:r>
            <a:r>
              <a:rPr lang="en-US" altLang="zh-CN" dirty="0" smtClean="0">
                <a:hlinkClick r:id="rId6"/>
              </a:rPr>
              <a:t>cs.stanford.edu/people/karpathy/char-rnn/shakespear.txt</a:t>
            </a:r>
            <a:endParaRPr lang="en-US" altLang="zh-CN" dirty="0" smtClean="0"/>
          </a:p>
          <a:p>
            <a:pPr lvl="1"/>
            <a:r>
              <a:rPr lang="en-US" altLang="zh-CN" dirty="0">
                <a:hlinkClick r:id="rId7"/>
              </a:rPr>
              <a:t>https://</a:t>
            </a:r>
            <a:r>
              <a:rPr lang="en-US" altLang="zh-CN" dirty="0" smtClean="0">
                <a:hlinkClick r:id="rId7"/>
              </a:rPr>
              <a:t>gist.github.com/karpathy/d4dee566867f8291f086</a:t>
            </a:r>
            <a:endParaRPr lang="en-US" altLang="zh-CN" dirty="0" smtClean="0"/>
          </a:p>
          <a:p>
            <a:pPr lvl="1"/>
            <a:endParaRPr kumimoji="1" lang="en-US" altLang="zh-CN" dirty="0" smtClean="0"/>
          </a:p>
          <a:p>
            <a:r>
              <a:rPr kumimoji="1" lang="en-US" altLang="zh-CN" dirty="0" smtClean="0"/>
              <a:t>Code on </a:t>
            </a:r>
            <a:r>
              <a:rPr kumimoji="1" lang="en-US" altLang="zh-CN" dirty="0" err="1" smtClean="0"/>
              <a:t>github</a:t>
            </a:r>
            <a:endParaRPr kumimoji="1" lang="en-US" altLang="zh-CN" dirty="0" smtClean="0"/>
          </a:p>
          <a:p>
            <a:pPr lvl="1"/>
            <a:r>
              <a:rPr kumimoji="1" lang="en-US" altLang="zh-CN" dirty="0"/>
              <a:t>https://</a:t>
            </a:r>
            <a:r>
              <a:rPr kumimoji="1" lang="en-US" altLang="zh-CN" dirty="0" err="1"/>
              <a:t>github.com</a:t>
            </a:r>
            <a:r>
              <a:rPr kumimoji="1" lang="en-US" altLang="zh-CN" dirty="0"/>
              <a:t>/</a:t>
            </a:r>
            <a:r>
              <a:rPr kumimoji="1" lang="en-US" altLang="zh-CN" dirty="0" err="1"/>
              <a:t>bobaoai</a:t>
            </a:r>
            <a:r>
              <a:rPr kumimoji="1" lang="en-US" altLang="zh-CN" dirty="0"/>
              <a:t>/</a:t>
            </a:r>
            <a:r>
              <a:rPr kumimoji="1" lang="en-US" altLang="zh-CN" dirty="0" err="1"/>
              <a:t>Sample_RNN.git</a:t>
            </a:r>
            <a:endParaRPr kumimoji="1" lang="en-US" altLang="zh-CN" dirty="0"/>
          </a:p>
        </p:txBody>
      </p:sp>
    </p:spTree>
    <p:extLst>
      <p:ext uri="{BB962C8B-B14F-4D97-AF65-F5344CB8AC3E}">
        <p14:creationId xmlns:p14="http://schemas.microsoft.com/office/powerpoint/2010/main" val="1225678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Place</a:t>
            </a:r>
            <a:r>
              <a:rPr kumimoji="1" lang="zh-CN" altLang="en-US" dirty="0" smtClean="0"/>
              <a:t> </a:t>
            </a:r>
            <a:r>
              <a:rPr kumimoji="1" lang="en-US" altLang="zh-CN" dirty="0" smtClean="0"/>
              <a:t>Holder</a:t>
            </a:r>
            <a:endParaRPr kumimoji="1" lang="zh-CN" altLang="en-US" dirty="0"/>
          </a:p>
        </p:txBody>
      </p:sp>
      <p:sp>
        <p:nvSpPr>
          <p:cNvPr id="3" name="Content Placeholder 2"/>
          <p:cNvSpPr>
            <a:spLocks noGrp="1"/>
          </p:cNvSpPr>
          <p:nvPr>
            <p:ph idx="1"/>
          </p:nvPr>
        </p:nvSpPr>
        <p:spPr/>
        <p:txBody>
          <a:bodyPr>
            <a:normAutofit fontScale="77500" lnSpcReduction="20000"/>
          </a:bodyPr>
          <a:lstStyle/>
          <a:p>
            <a:pPr marL="171450" lvl="1">
              <a:spcBef>
                <a:spcPts val="750"/>
              </a:spcBef>
            </a:pPr>
            <a:r>
              <a:rPr kumimoji="1" lang="en-US" altLang="zh-CN" dirty="0" smtClean="0">
                <a:solidFill>
                  <a:srgbClr val="FF0000"/>
                </a:solidFill>
              </a:rPr>
              <a:t>(show</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kumimoji="1" lang="en-US" altLang="zh-CN" dirty="0" smtClean="0">
                <a:solidFill>
                  <a:srgbClr val="FF0000"/>
                </a:solidFill>
              </a:rPr>
              <a:t>results</a:t>
            </a:r>
            <a:r>
              <a:rPr kumimoji="1" lang="zh-CN" altLang="en-US" dirty="0" smtClean="0">
                <a:solidFill>
                  <a:srgbClr val="FF0000"/>
                </a:solidFill>
              </a:rPr>
              <a:t> </a:t>
            </a:r>
            <a:r>
              <a:rPr kumimoji="1" lang="en-US" altLang="zh-CN" dirty="0" smtClean="0">
                <a:solidFill>
                  <a:srgbClr val="FF0000"/>
                </a:solidFill>
              </a:rPr>
              <a:t>of</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lang="en-US" altLang="zh-CN" dirty="0" smtClean="0">
                <a:solidFill>
                  <a:srgbClr val="FF0000"/>
                </a:solidFill>
                <a:ea typeface="Arial" charset="0"/>
                <a:cs typeface="Arial" charset="0"/>
              </a:rPr>
              <a:t>simple</a:t>
            </a:r>
            <a:r>
              <a:rPr lang="zh-CN" altLang="en-US" dirty="0" smtClean="0">
                <a:solidFill>
                  <a:srgbClr val="FF0000"/>
                </a:solidFill>
                <a:ea typeface="Arial" charset="0"/>
                <a:cs typeface="Arial" charset="0"/>
              </a:rPr>
              <a:t> </a:t>
            </a:r>
            <a:r>
              <a:rPr lang="en-US" altLang="zh-CN" dirty="0" smtClean="0">
                <a:solidFill>
                  <a:srgbClr val="FF0000"/>
                </a:solidFill>
                <a:ea typeface="Arial" charset="0"/>
                <a:cs typeface="Arial" charset="0"/>
              </a:rPr>
              <a:t>RNN Model</a:t>
            </a:r>
            <a:r>
              <a:rPr kumimoji="1" lang="en-US" altLang="zh-CN" dirty="0" smtClean="0">
                <a:solidFill>
                  <a:srgbClr val="FF0000"/>
                </a:solidFill>
              </a:rPr>
              <a:t>)</a:t>
            </a:r>
            <a:endParaRPr kumimoji="1" lang="zh-CN" altLang="en-US" dirty="0" smtClean="0">
              <a:solidFill>
                <a:srgbClr val="FF0000"/>
              </a:solidFill>
            </a:endParaRPr>
          </a:p>
          <a:p>
            <a:r>
              <a:rPr lang="en-US" altLang="zh-CN" dirty="0" smtClean="0"/>
              <a:t>PANDARUS: Alas, I think he shall be come approached and the day When little </a:t>
            </a:r>
            <a:r>
              <a:rPr lang="en-US" altLang="zh-CN" dirty="0" err="1" smtClean="0"/>
              <a:t>srain</a:t>
            </a:r>
            <a:r>
              <a:rPr lang="en-US" altLang="zh-CN" dirty="0" smtClean="0"/>
              <a:t> would be </a:t>
            </a:r>
            <a:r>
              <a:rPr lang="en-US" altLang="zh-CN" dirty="0" err="1" smtClean="0"/>
              <a:t>attain'd</a:t>
            </a:r>
            <a:r>
              <a:rPr lang="en-US" altLang="zh-CN" dirty="0" smtClean="0"/>
              <a:t> into being never fed, And who is but a chain and subjects of his death, I should not sleep. </a:t>
            </a:r>
          </a:p>
          <a:p>
            <a:r>
              <a:rPr lang="en-US" altLang="zh-CN" dirty="0" smtClean="0"/>
              <a:t>Second Senator: They are away this miseries, produced upon my soul, Breaking and strongly should be buried, when I perish The earth and thoughts of many states. </a:t>
            </a:r>
          </a:p>
          <a:p>
            <a:r>
              <a:rPr lang="en-US" altLang="zh-CN" dirty="0" smtClean="0"/>
              <a:t>DUKE VINCENTIO: Well, your wit is in the care of side and that. </a:t>
            </a:r>
          </a:p>
          <a:p>
            <a:r>
              <a:rPr lang="en-US" altLang="zh-CN" dirty="0" smtClean="0"/>
              <a:t>Second Lord: They would be ruled after this chamber, and my fair </a:t>
            </a:r>
            <a:r>
              <a:rPr lang="en-US" altLang="zh-CN" dirty="0" err="1" smtClean="0"/>
              <a:t>nues</a:t>
            </a:r>
            <a:r>
              <a:rPr lang="en-US" altLang="zh-CN" dirty="0" smtClean="0"/>
              <a:t> begun out of the fact, to be conveyed, Whose noble souls I'll have the heart of the wars. </a:t>
            </a:r>
          </a:p>
          <a:p>
            <a:r>
              <a:rPr lang="en-US" altLang="zh-CN" dirty="0" smtClean="0"/>
              <a:t>Clown: Come, sir, I will make did behold your worship. </a:t>
            </a:r>
          </a:p>
          <a:p>
            <a:r>
              <a:rPr lang="en-US" altLang="zh-CN" dirty="0" smtClean="0"/>
              <a:t>VIOLA: I'll drink it.</a:t>
            </a:r>
            <a:endParaRPr kumimoji="1" lang="zh-CN" altLang="en-US" dirty="0"/>
          </a:p>
        </p:txBody>
      </p:sp>
    </p:spTree>
    <p:extLst>
      <p:ext uri="{BB962C8B-B14F-4D97-AF65-F5344CB8AC3E}">
        <p14:creationId xmlns:p14="http://schemas.microsoft.com/office/powerpoint/2010/main" val="35381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Outlines</a:t>
            </a:r>
            <a:endParaRPr kumimoji="1" lang="zh-CN" altLang="en-US" dirty="0"/>
          </a:p>
        </p:txBody>
      </p:sp>
      <p:sp>
        <p:nvSpPr>
          <p:cNvPr id="3" name="Content Placeholder 2"/>
          <p:cNvSpPr>
            <a:spLocks noGrp="1"/>
          </p:cNvSpPr>
          <p:nvPr>
            <p:ph idx="1"/>
          </p:nvPr>
        </p:nvSpPr>
        <p:spPr/>
        <p:txBody>
          <a:bodyPr/>
          <a:lstStyle/>
          <a:p>
            <a:r>
              <a:rPr kumimoji="1" lang="en-US" altLang="zh-CN" dirty="0" smtClean="0">
                <a:ea typeface="Arial" charset="0"/>
                <a:cs typeface="Arial" charset="0"/>
              </a:rPr>
              <a:t>RNN</a:t>
            </a:r>
            <a:r>
              <a:rPr kumimoji="1" lang="zh-CN" altLang="en-US" dirty="0" smtClean="0">
                <a:ea typeface="Arial" charset="0"/>
                <a:cs typeface="Arial" charset="0"/>
              </a:rPr>
              <a:t> </a:t>
            </a:r>
            <a:r>
              <a:rPr kumimoji="1" lang="en-US" altLang="zh-CN" dirty="0" smtClean="0">
                <a:ea typeface="Arial" charset="0"/>
                <a:cs typeface="Arial" charset="0"/>
              </a:rPr>
              <a:t>introduction</a:t>
            </a:r>
          </a:p>
          <a:p>
            <a:pPr lvl="1"/>
            <a:r>
              <a:rPr kumimoji="1" lang="en-US" altLang="zh-CN" dirty="0" smtClean="0">
                <a:ea typeface="Arial" charset="0"/>
                <a:cs typeface="Arial" charset="0"/>
              </a:rPr>
              <a:t>Limitation</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Vanilla</a:t>
            </a:r>
            <a:r>
              <a:rPr kumimoji="1" lang="zh-CN" altLang="en-US" dirty="0" smtClean="0">
                <a:ea typeface="Arial" charset="0"/>
                <a:cs typeface="Arial" charset="0"/>
              </a:rPr>
              <a:t> </a:t>
            </a:r>
            <a:r>
              <a:rPr kumimoji="1" lang="en-US" altLang="zh-CN" dirty="0" smtClean="0">
                <a:ea typeface="Arial" charset="0"/>
                <a:cs typeface="Arial" charset="0"/>
              </a:rPr>
              <a:t>Neural</a:t>
            </a:r>
            <a:r>
              <a:rPr kumimoji="1" lang="zh-CN" altLang="en-US" dirty="0" smtClean="0">
                <a:ea typeface="Arial" charset="0"/>
                <a:cs typeface="Arial" charset="0"/>
              </a:rPr>
              <a:t> </a:t>
            </a:r>
            <a:r>
              <a:rPr kumimoji="1" lang="en-US" altLang="zh-CN" dirty="0" smtClean="0">
                <a:ea typeface="Arial" charset="0"/>
                <a:cs typeface="Arial" charset="0"/>
              </a:rPr>
              <a:t>Network</a:t>
            </a:r>
          </a:p>
          <a:p>
            <a:pPr lvl="1"/>
            <a:r>
              <a:rPr kumimoji="1" lang="en-US" altLang="zh-CN" dirty="0" smtClean="0">
                <a:ea typeface="Arial" charset="0"/>
                <a:cs typeface="Arial" charset="0"/>
              </a:rPr>
              <a:t>Structure</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RNN</a:t>
            </a:r>
            <a:endParaRPr kumimoji="1" lang="en-US" altLang="zh-CN" dirty="0">
              <a:ea typeface="Arial" charset="0"/>
              <a:cs typeface="Arial" charset="0"/>
            </a:endParaRPr>
          </a:p>
          <a:p>
            <a:pPr lvl="1"/>
            <a:r>
              <a:rPr kumimoji="1" lang="en-US" altLang="zh-CN" dirty="0" err="1" smtClean="0">
                <a:ea typeface="Arial" charset="0"/>
                <a:cs typeface="Arial" charset="0"/>
              </a:rPr>
              <a:t>PyTorch</a:t>
            </a:r>
            <a:r>
              <a:rPr kumimoji="1" lang="en-US" altLang="zh-CN" dirty="0" smtClean="0">
                <a:ea typeface="Arial" charset="0"/>
                <a:cs typeface="Arial" charset="0"/>
              </a:rPr>
              <a:t> implementation</a:t>
            </a:r>
            <a:endParaRPr kumimoji="1" lang="en-US" altLang="zh-CN" dirty="0">
              <a:ea typeface="Arial" charset="0"/>
              <a:cs typeface="Arial" charset="0"/>
            </a:endParaRPr>
          </a:p>
          <a:p>
            <a:endParaRPr kumimoji="1" lang="en-US" altLang="zh-CN" dirty="0" smtClean="0">
              <a:ea typeface="Arial" charset="0"/>
              <a:cs typeface="Arial" charset="0"/>
            </a:endParaRPr>
          </a:p>
          <a:p>
            <a:r>
              <a:rPr kumimoji="1" lang="en-US" altLang="zh-CN" dirty="0">
                <a:ea typeface="Arial" charset="0"/>
                <a:cs typeface="Arial" charset="0"/>
              </a:rPr>
              <a:t>Character-Level</a:t>
            </a:r>
            <a:r>
              <a:rPr kumimoji="1" lang="zh-CN" altLang="en-US" dirty="0">
                <a:ea typeface="Arial" charset="0"/>
                <a:cs typeface="Arial" charset="0"/>
              </a:rPr>
              <a:t> </a:t>
            </a:r>
            <a:r>
              <a:rPr kumimoji="1" lang="en-US" altLang="zh-CN" dirty="0">
                <a:ea typeface="Arial" charset="0"/>
                <a:cs typeface="Arial" charset="0"/>
              </a:rPr>
              <a:t>prediction</a:t>
            </a:r>
          </a:p>
          <a:p>
            <a:pPr lvl="1"/>
            <a:r>
              <a:rPr kumimoji="1" lang="en-US" altLang="zh-CN" dirty="0">
                <a:ea typeface="Arial" charset="0"/>
                <a:cs typeface="Arial" charset="0"/>
              </a:rPr>
              <a:t>Unsmoothed Maximum Likelihood Character Level Language Model</a:t>
            </a:r>
          </a:p>
          <a:p>
            <a:pPr lvl="1"/>
            <a:r>
              <a:rPr kumimoji="1" lang="en-US" altLang="zh-CN" dirty="0">
                <a:ea typeface="Arial" charset="0"/>
                <a:cs typeface="Arial" charset="0"/>
              </a:rPr>
              <a:t>Three-layer RNN</a:t>
            </a:r>
          </a:p>
        </p:txBody>
      </p:sp>
    </p:spTree>
    <p:extLst>
      <p:ext uri="{BB962C8B-B14F-4D97-AF65-F5344CB8AC3E}">
        <p14:creationId xmlns:p14="http://schemas.microsoft.com/office/powerpoint/2010/main" val="2146527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for</a:t>
            </a:r>
            <a:r>
              <a:rPr kumimoji="1" lang="zh-CN" altLang="en-US" dirty="0" smtClean="0"/>
              <a:t> </a:t>
            </a:r>
            <a:r>
              <a:rPr kumimoji="1" lang="en-US" altLang="zh-CN" dirty="0" smtClean="0"/>
              <a:t>letter-level</a:t>
            </a:r>
            <a:r>
              <a:rPr kumimoji="1" lang="zh-CN" altLang="en-US" dirty="0" smtClean="0"/>
              <a:t> </a:t>
            </a:r>
            <a:r>
              <a:rPr kumimoji="1" lang="en-US" altLang="zh-CN" dirty="0" smtClean="0"/>
              <a:t>prediction</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904" y="2125266"/>
            <a:ext cx="3120575" cy="2144999"/>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88" y="1956943"/>
            <a:ext cx="3838611" cy="28040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999" y="4666283"/>
            <a:ext cx="2632982" cy="97971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06" y="4920684"/>
            <a:ext cx="1496573" cy="51861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941" y="4917464"/>
            <a:ext cx="1594011" cy="72853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32" y="4310840"/>
            <a:ext cx="3926956" cy="566048"/>
          </a:xfrm>
          <a:prstGeom prst="rect">
            <a:avLst/>
          </a:prstGeom>
        </p:spPr>
      </p:pic>
    </p:spTree>
    <p:extLst>
      <p:ext uri="{BB962C8B-B14F-4D97-AF65-F5344CB8AC3E}">
        <p14:creationId xmlns:p14="http://schemas.microsoft.com/office/powerpoint/2010/main" val="176599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300" dirty="0"/>
              <a:t>Penn</a:t>
            </a:r>
            <a:r>
              <a:rPr kumimoji="1" lang="zh-CN" altLang="en-US" sz="3300" dirty="0"/>
              <a:t> </a:t>
            </a:r>
            <a:r>
              <a:rPr kumimoji="1" lang="en-US" altLang="zh-CN" sz="3300" dirty="0"/>
              <a:t>Treebank</a:t>
            </a:r>
            <a:r>
              <a:rPr kumimoji="1" lang="zh-CN" altLang="en-US" sz="3300" dirty="0"/>
              <a:t> </a:t>
            </a:r>
            <a:r>
              <a:rPr kumimoji="1" lang="en-US" altLang="zh-CN" sz="3300" dirty="0"/>
              <a:t>Experiments</a:t>
            </a:r>
            <a:r>
              <a:rPr kumimoji="1" lang="zh-CN" altLang="en-US" sz="3300" dirty="0"/>
              <a:t> </a:t>
            </a:r>
            <a:endParaRPr kumimoji="1" lang="zh-CN" altLang="en-US" sz="3300" dirty="0"/>
          </a:p>
        </p:txBody>
      </p:sp>
      <p:sp>
        <p:nvSpPr>
          <p:cNvPr id="5" name="Content Placeholder 2"/>
          <p:cNvSpPr txBox="1">
            <a:spLocks/>
          </p:cNvSpPr>
          <p:nvPr/>
        </p:nvSpPr>
        <p:spPr>
          <a:xfrm>
            <a:off x="742950" y="2340769"/>
            <a:ext cx="7886700" cy="326350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100" dirty="0"/>
              <a:t>Training</a:t>
            </a:r>
            <a:r>
              <a:rPr kumimoji="1" lang="zh-CN" altLang="en-US" sz="2100" dirty="0"/>
              <a:t> </a:t>
            </a:r>
            <a:r>
              <a:rPr kumimoji="1" lang="en-US" altLang="zh-CN" sz="2100" dirty="0"/>
              <a:t>930,000</a:t>
            </a:r>
            <a:r>
              <a:rPr kumimoji="1" lang="zh-CN" altLang="en-US" sz="2100" dirty="0"/>
              <a:t> </a:t>
            </a:r>
            <a:r>
              <a:rPr kumimoji="1" lang="en-US" altLang="zh-CN" sz="2100" dirty="0"/>
              <a:t>words</a:t>
            </a:r>
          </a:p>
          <a:p>
            <a:r>
              <a:rPr kumimoji="1" lang="en-US" altLang="zh-CN" sz="2100" dirty="0"/>
              <a:t>Validation</a:t>
            </a:r>
            <a:r>
              <a:rPr kumimoji="1" lang="zh-CN" altLang="en-US" sz="2100" dirty="0"/>
              <a:t> </a:t>
            </a:r>
            <a:r>
              <a:rPr kumimoji="1" lang="en-US" altLang="zh-CN" sz="2100" dirty="0"/>
              <a:t>74,000</a:t>
            </a:r>
            <a:r>
              <a:rPr kumimoji="1" lang="zh-CN" altLang="en-US" sz="2100" dirty="0"/>
              <a:t> </a:t>
            </a:r>
            <a:r>
              <a:rPr kumimoji="1" lang="en-US" altLang="zh-CN" sz="2100" dirty="0"/>
              <a:t>words</a:t>
            </a:r>
          </a:p>
          <a:p>
            <a:r>
              <a:rPr kumimoji="1" lang="en-US" altLang="zh-CN" sz="2100" dirty="0"/>
              <a:t>Test</a:t>
            </a:r>
            <a:r>
              <a:rPr kumimoji="1" lang="zh-CN" altLang="en-US" sz="2100" dirty="0"/>
              <a:t> </a:t>
            </a:r>
            <a:r>
              <a:rPr kumimoji="1" lang="en-US" altLang="zh-CN" sz="2100" dirty="0"/>
              <a:t>82,000</a:t>
            </a:r>
            <a:r>
              <a:rPr kumimoji="1" lang="zh-CN" altLang="en-US" sz="2100" dirty="0"/>
              <a:t> </a:t>
            </a:r>
            <a:r>
              <a:rPr kumimoji="1" lang="en-US" altLang="zh-CN" sz="2100" dirty="0"/>
              <a:t>words</a:t>
            </a:r>
          </a:p>
          <a:p>
            <a:r>
              <a:rPr kumimoji="1" lang="en-US" altLang="zh-CN" sz="2100" dirty="0"/>
              <a:t>Vocabulary</a:t>
            </a:r>
            <a:r>
              <a:rPr kumimoji="1" lang="zh-CN" altLang="en-US" sz="2100" dirty="0"/>
              <a:t> </a:t>
            </a:r>
            <a:r>
              <a:rPr kumimoji="1" lang="en-US" altLang="zh-CN" sz="2100" dirty="0"/>
              <a:t>10,000</a:t>
            </a:r>
            <a:r>
              <a:rPr kumimoji="1" lang="zh-CN" altLang="en-US" sz="2100" dirty="0"/>
              <a:t> </a:t>
            </a:r>
            <a:r>
              <a:rPr kumimoji="1" lang="en-US" altLang="zh-CN" sz="2100" dirty="0"/>
              <a:t>words</a:t>
            </a:r>
          </a:p>
          <a:p>
            <a:endParaRPr kumimoji="1" lang="en-US" altLang="zh-CN" sz="2100" dirty="0"/>
          </a:p>
          <a:p>
            <a:r>
              <a:rPr kumimoji="1" lang="en-US" altLang="zh-CN" sz="2100" dirty="0"/>
              <a:t>Architecture</a:t>
            </a:r>
            <a:r>
              <a:rPr kumimoji="1" lang="zh-CN" altLang="en-US" sz="2100" dirty="0"/>
              <a:t> </a:t>
            </a:r>
            <a:r>
              <a:rPr kumimoji="1" lang="en-US" altLang="zh-CN" sz="2100" dirty="0"/>
              <a:t>a</a:t>
            </a:r>
            <a:r>
              <a:rPr kumimoji="1" lang="zh-CN" altLang="en-US" sz="2100" dirty="0"/>
              <a:t> </a:t>
            </a:r>
            <a:r>
              <a:rPr kumimoji="1" lang="en-US" altLang="zh-CN" sz="2100" dirty="0"/>
              <a:t>single</a:t>
            </a:r>
            <a:r>
              <a:rPr kumimoji="1" lang="zh-CN" altLang="en-US" sz="2100" dirty="0"/>
              <a:t> </a:t>
            </a:r>
            <a:r>
              <a:rPr kumimoji="1" lang="en-US" altLang="zh-CN" sz="2100" dirty="0"/>
              <a:t>layer</a:t>
            </a:r>
            <a:r>
              <a:rPr kumimoji="1" lang="zh-CN" altLang="en-US" sz="2100" dirty="0"/>
              <a:t> </a:t>
            </a:r>
            <a:r>
              <a:rPr kumimoji="1" lang="en-US" altLang="zh-CN" sz="2100" dirty="0"/>
              <a:t>with</a:t>
            </a:r>
            <a:r>
              <a:rPr kumimoji="1" lang="zh-CN" altLang="en-US" sz="2100" dirty="0"/>
              <a:t> </a:t>
            </a:r>
            <a:r>
              <a:rPr kumimoji="1" lang="en-US" altLang="zh-CN" sz="2100" dirty="0"/>
              <a:t>1000</a:t>
            </a:r>
            <a:r>
              <a:rPr kumimoji="1" lang="zh-CN" altLang="en-US" sz="2100" dirty="0"/>
              <a:t> </a:t>
            </a:r>
            <a:r>
              <a:rPr kumimoji="1" lang="en-US" altLang="zh-CN" sz="2100" dirty="0"/>
              <a:t>LSTM</a:t>
            </a:r>
            <a:r>
              <a:rPr kumimoji="1" lang="zh-CN" altLang="en-US" sz="2100" dirty="0"/>
              <a:t> </a:t>
            </a:r>
            <a:r>
              <a:rPr kumimoji="1" lang="en-US" altLang="zh-CN" sz="2100" dirty="0"/>
              <a:t>units</a:t>
            </a:r>
          </a:p>
          <a:p>
            <a:r>
              <a:rPr kumimoji="1" lang="en-US" altLang="zh-CN" sz="2100" dirty="0"/>
              <a:t>Letter-level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layers</a:t>
            </a:r>
            <a:r>
              <a:rPr kumimoji="1" lang="zh-CN" altLang="en-US" sz="2100" dirty="0"/>
              <a:t> </a:t>
            </a:r>
            <a:r>
              <a:rPr kumimoji="1" lang="en-US" altLang="zh-CN" sz="2100" dirty="0"/>
              <a:t>are</a:t>
            </a:r>
            <a:r>
              <a:rPr kumimoji="1" lang="zh-CN" altLang="en-US" sz="2100" dirty="0"/>
              <a:t> </a:t>
            </a:r>
            <a:r>
              <a:rPr kumimoji="1" lang="en-US" altLang="zh-CN" sz="2100" dirty="0"/>
              <a:t>49</a:t>
            </a:r>
            <a:r>
              <a:rPr kumimoji="1" lang="zh-CN" altLang="en-US" sz="2100" dirty="0"/>
              <a:t> </a:t>
            </a:r>
            <a:r>
              <a:rPr kumimoji="1" lang="en-US" altLang="zh-CN" sz="2100" dirty="0"/>
              <a:t>4.3</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r>
              <a:rPr kumimoji="1" lang="en-US" altLang="zh-CN" sz="2100" dirty="0"/>
              <a:t>Words-level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are</a:t>
            </a:r>
            <a:r>
              <a:rPr kumimoji="1" lang="zh-CN" altLang="en-US" sz="2100" dirty="0"/>
              <a:t> </a:t>
            </a:r>
            <a:r>
              <a:rPr kumimoji="1" lang="en-US" altLang="zh-CN" sz="2100" dirty="0"/>
              <a:t>10,000</a:t>
            </a:r>
            <a:r>
              <a:rPr kumimoji="1" lang="zh-CN" altLang="en-US" sz="2100" dirty="0"/>
              <a:t> </a:t>
            </a:r>
            <a:r>
              <a:rPr kumimoji="1" lang="en-US" altLang="zh-CN" sz="2100" dirty="0"/>
              <a:t>words,</a:t>
            </a:r>
            <a:r>
              <a:rPr kumimoji="1" lang="zh-CN" altLang="en-US" sz="2100" dirty="0"/>
              <a:t> </a:t>
            </a:r>
            <a:r>
              <a:rPr kumimoji="1" lang="en-US" altLang="zh-CN" sz="2100" dirty="0"/>
              <a:t>and</a:t>
            </a:r>
            <a:r>
              <a:rPr kumimoji="1" lang="zh-CN" altLang="en-US" sz="2100" dirty="0"/>
              <a:t> </a:t>
            </a:r>
            <a:r>
              <a:rPr kumimoji="1" lang="en-US" altLang="zh-CN" sz="2100" dirty="0"/>
              <a:t>54</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endParaRPr kumimoji="1" lang="zh-CN" altLang="en-US" sz="2100" dirty="0"/>
          </a:p>
        </p:txBody>
      </p:sp>
    </p:spTree>
    <p:extLst>
      <p:ext uri="{BB962C8B-B14F-4D97-AF65-F5344CB8AC3E}">
        <p14:creationId xmlns:p14="http://schemas.microsoft.com/office/powerpoint/2010/main" val="971742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CN" dirty="0" smtClean="0"/>
              <a:t>Model</a:t>
            </a:r>
            <a:r>
              <a:rPr kumimoji="1" lang="zh-CN" altLang="en-US" dirty="0" smtClean="0"/>
              <a:t> </a:t>
            </a:r>
            <a:r>
              <a:rPr kumimoji="1" lang="en-US" altLang="zh-CN" dirty="0" smtClean="0"/>
              <a:t>evaluation</a:t>
            </a:r>
            <a:r>
              <a:rPr kumimoji="1" lang="zh-CN" altLang="en-US" dirty="0" smtClean="0"/>
              <a:t> </a:t>
            </a:r>
            <a:r>
              <a:rPr kumimoji="1" lang="en-US" altLang="zh-CN" dirty="0" smtClean="0"/>
              <a:t>and</a:t>
            </a:r>
            <a:r>
              <a:rPr kumimoji="1" lang="zh-CN" altLang="en-US" dirty="0" smtClean="0"/>
              <a:t> </a:t>
            </a:r>
            <a:r>
              <a:rPr kumimoji="1" lang="en-US" altLang="zh-CN" dirty="0" smtClean="0"/>
              <a:t>regularization(</a:t>
            </a:r>
            <a:r>
              <a:rPr kumimoji="1" lang="en-US" altLang="zh-CN" dirty="0" smtClean="0">
                <a:solidFill>
                  <a:srgbClr val="FF0000"/>
                </a:solidFill>
              </a:rPr>
              <a:t>Want</a:t>
            </a:r>
            <a:r>
              <a:rPr kumimoji="1" lang="zh-CN" altLang="en-US" dirty="0" smtClean="0">
                <a:solidFill>
                  <a:srgbClr val="FF0000"/>
                </a:solidFill>
              </a:rPr>
              <a:t> </a:t>
            </a:r>
            <a:r>
              <a:rPr kumimoji="1" lang="en-US" altLang="zh-CN" dirty="0" smtClean="0">
                <a:solidFill>
                  <a:srgbClr val="FF0000"/>
                </a:solidFill>
              </a:rPr>
              <a:t>to</a:t>
            </a:r>
            <a:r>
              <a:rPr kumimoji="1" lang="zh-CN" altLang="en-US" dirty="0" smtClean="0">
                <a:solidFill>
                  <a:srgbClr val="FF0000"/>
                </a:solidFill>
              </a:rPr>
              <a:t> </a:t>
            </a:r>
            <a:r>
              <a:rPr kumimoji="1" lang="en-US" altLang="zh-CN" dirty="0" smtClean="0">
                <a:solidFill>
                  <a:srgbClr val="FF0000"/>
                </a:solidFill>
              </a:rPr>
              <a:t>add</a:t>
            </a:r>
            <a:r>
              <a:rPr kumimoji="1" lang="zh-CN" altLang="en-US" dirty="0" smtClean="0">
                <a:solidFill>
                  <a:srgbClr val="FF0000"/>
                </a:solidFill>
              </a:rPr>
              <a:t> </a:t>
            </a:r>
            <a:r>
              <a:rPr kumimoji="1" lang="en-US" altLang="zh-CN" dirty="0" smtClean="0">
                <a:solidFill>
                  <a:srgbClr val="FF0000"/>
                </a:solidFill>
              </a:rPr>
              <a:t>more</a:t>
            </a:r>
            <a:r>
              <a:rPr kumimoji="1" lang="zh-CN" altLang="en-US" dirty="0" smtClean="0">
                <a:solidFill>
                  <a:srgbClr val="FF0000"/>
                </a:solidFill>
              </a:rPr>
              <a:t> </a:t>
            </a:r>
            <a:r>
              <a:rPr kumimoji="1" lang="en-US" altLang="zh-CN" dirty="0" smtClean="0">
                <a:solidFill>
                  <a:srgbClr val="FF0000"/>
                </a:solidFill>
              </a:rPr>
              <a:t>resources</a:t>
            </a:r>
            <a:r>
              <a:rPr kumimoji="1" lang="zh-CN" altLang="en-US" dirty="0" smtClean="0">
                <a:solidFill>
                  <a:srgbClr val="FF0000"/>
                </a:solidFill>
              </a:rPr>
              <a:t> </a:t>
            </a:r>
            <a:r>
              <a:rPr kumimoji="1" lang="en-US" altLang="zh-CN" dirty="0" smtClean="0">
                <a:solidFill>
                  <a:srgbClr val="FF0000"/>
                </a:solidFill>
              </a:rPr>
              <a:t>for</a:t>
            </a:r>
            <a:r>
              <a:rPr kumimoji="1" lang="zh-CN" altLang="en-US" dirty="0" smtClean="0">
                <a:solidFill>
                  <a:srgbClr val="FF0000"/>
                </a:solidFill>
              </a:rPr>
              <a:t> </a:t>
            </a:r>
            <a:r>
              <a:rPr kumimoji="1" lang="en-US" altLang="zh-CN" dirty="0" smtClean="0">
                <a:solidFill>
                  <a:srgbClr val="FF0000"/>
                </a:solidFill>
              </a:rPr>
              <a:t>this</a:t>
            </a:r>
            <a:r>
              <a:rPr kumimoji="1" lang="zh-CN" altLang="en-US" dirty="0" smtClean="0">
                <a:solidFill>
                  <a:srgbClr val="FF0000"/>
                </a:solidFill>
              </a:rPr>
              <a:t> </a:t>
            </a:r>
            <a:r>
              <a:rPr kumimoji="1" lang="en-US" altLang="zh-CN" dirty="0" smtClean="0">
                <a:solidFill>
                  <a:srgbClr val="FF0000"/>
                </a:solidFill>
              </a:rPr>
              <a:t>topic</a:t>
            </a:r>
            <a:r>
              <a:rPr kumimoji="1" lang="en-US" altLang="zh-CN" dirty="0" smtClean="0"/>
              <a:t>)</a:t>
            </a:r>
            <a:r>
              <a:rPr kumimoji="1" lang="zh-CN" altLang="en-US" dirty="0" smtClean="0"/>
              <a:t> </a:t>
            </a:r>
            <a:endParaRPr kumimoji="1" lang="zh-CN" altLang="en-US" dirty="0"/>
          </a:p>
        </p:txBody>
      </p:sp>
      <p:sp>
        <p:nvSpPr>
          <p:cNvPr id="3" name="Content Placeholder 2"/>
          <p:cNvSpPr>
            <a:spLocks noGrp="1"/>
          </p:cNvSpPr>
          <p:nvPr>
            <p:ph idx="1"/>
          </p:nvPr>
        </p:nvSpPr>
        <p:spPr/>
        <p:txBody>
          <a:bodyPr>
            <a:normAutofit/>
          </a:bodyPr>
          <a:lstStyle/>
          <a:p>
            <a:r>
              <a:rPr lang="en-US" altLang="zh-CN" dirty="0"/>
              <a:t>Neural networks are usually evaluated on test data with fixed weights. </a:t>
            </a:r>
            <a:r>
              <a:rPr lang="en-US" altLang="zh-CN" dirty="0" smtClean="0"/>
              <a:t>For</a:t>
            </a:r>
            <a:r>
              <a:rPr lang="zh-CN" altLang="en-US" dirty="0" smtClean="0"/>
              <a:t> </a:t>
            </a:r>
            <a:r>
              <a:rPr lang="en-US" altLang="zh-CN" dirty="0" smtClean="0"/>
              <a:t>prediction </a:t>
            </a:r>
            <a:r>
              <a:rPr lang="en-US" altLang="zh-CN" dirty="0"/>
              <a:t>problems however, where the </a:t>
            </a:r>
            <a:r>
              <a:rPr lang="en-US" altLang="zh-CN" dirty="0" smtClean="0"/>
              <a:t>inputs</a:t>
            </a:r>
            <a:r>
              <a:rPr lang="zh-CN" altLang="en-US" dirty="0" smtClean="0"/>
              <a:t> </a:t>
            </a:r>
            <a:r>
              <a:rPr lang="en-US" altLang="zh-CN" dirty="0" smtClean="0"/>
              <a:t>are</a:t>
            </a:r>
            <a:r>
              <a:rPr lang="zh-CN" altLang="en-US" dirty="0" smtClean="0"/>
              <a:t> </a:t>
            </a:r>
            <a:r>
              <a:rPr lang="en-US" altLang="zh-CN" dirty="0" smtClean="0"/>
              <a:t>the </a:t>
            </a:r>
            <a:r>
              <a:rPr lang="en-US" altLang="zh-CN" dirty="0"/>
              <a:t>targets, it is </a:t>
            </a:r>
            <a:r>
              <a:rPr lang="en-US" altLang="zh-CN" dirty="0" smtClean="0"/>
              <a:t>legitimate</a:t>
            </a:r>
            <a:r>
              <a:rPr lang="zh-CN" altLang="en-US" dirty="0" smtClean="0"/>
              <a:t> </a:t>
            </a:r>
            <a:r>
              <a:rPr lang="en-US" altLang="zh-CN" dirty="0" smtClean="0"/>
              <a:t>to </a:t>
            </a:r>
            <a:r>
              <a:rPr lang="en-US" altLang="zh-CN" dirty="0"/>
              <a:t>allow the network to adapt its weights as it is being evaluated (so long </a:t>
            </a:r>
            <a:r>
              <a:rPr lang="en-US" altLang="zh-CN" dirty="0" smtClean="0"/>
              <a:t>as</a:t>
            </a:r>
            <a:r>
              <a:rPr lang="zh-CN" altLang="en-US" dirty="0" smtClean="0"/>
              <a:t> </a:t>
            </a:r>
            <a:r>
              <a:rPr lang="en-US" altLang="zh-CN" dirty="0" smtClean="0"/>
              <a:t>it </a:t>
            </a:r>
            <a:r>
              <a:rPr lang="en-US" altLang="zh-CN" dirty="0"/>
              <a:t>only sees the test data once). </a:t>
            </a:r>
            <a:r>
              <a:rPr lang="en-US" altLang="zh-CN" dirty="0" err="1"/>
              <a:t>Mikolov</a:t>
            </a:r>
            <a:r>
              <a:rPr lang="en-US" altLang="zh-CN" dirty="0"/>
              <a:t> refers to this </a:t>
            </a:r>
            <a:r>
              <a:rPr lang="en-US" altLang="zh-CN" dirty="0" smtClean="0"/>
              <a:t>as</a:t>
            </a:r>
            <a:r>
              <a:rPr lang="zh-CN" altLang="en-US" dirty="0" smtClean="0"/>
              <a:t> </a:t>
            </a:r>
            <a:r>
              <a:rPr lang="en-US" altLang="zh-CN" dirty="0" smtClean="0"/>
              <a:t>dynamic evaluation.</a:t>
            </a:r>
            <a:r>
              <a:rPr lang="zh-CN" altLang="en-US" dirty="0" smtClean="0"/>
              <a:t> </a:t>
            </a:r>
            <a:r>
              <a:rPr lang="en-US" altLang="zh-CN" dirty="0" smtClean="0"/>
              <a:t>Dynamic </a:t>
            </a:r>
            <a:r>
              <a:rPr lang="en-US" altLang="zh-CN" dirty="0"/>
              <a:t>evaluation allows for a fairer comparison with compression </a:t>
            </a:r>
            <a:r>
              <a:rPr lang="en-US" altLang="zh-CN" dirty="0" smtClean="0"/>
              <a:t>algorithms,</a:t>
            </a:r>
            <a:r>
              <a:rPr lang="zh-CN" altLang="en-US" dirty="0" smtClean="0"/>
              <a:t> </a:t>
            </a:r>
            <a:r>
              <a:rPr lang="en-US" altLang="zh-CN" dirty="0" smtClean="0"/>
              <a:t>for </a:t>
            </a:r>
            <a:r>
              <a:rPr lang="en-US" altLang="zh-CN" dirty="0"/>
              <a:t>which there is no division between training and test sets, as all data is </a:t>
            </a:r>
            <a:r>
              <a:rPr lang="en-US" altLang="zh-CN" dirty="0" smtClean="0"/>
              <a:t>only</a:t>
            </a:r>
            <a:r>
              <a:rPr lang="zh-CN" altLang="en-US" dirty="0" smtClean="0"/>
              <a:t> </a:t>
            </a:r>
            <a:r>
              <a:rPr lang="en-US" altLang="zh-CN" dirty="0" smtClean="0"/>
              <a:t>predicted </a:t>
            </a:r>
            <a:r>
              <a:rPr lang="en-US" altLang="zh-CN" dirty="0"/>
              <a:t>once.</a:t>
            </a:r>
          </a:p>
          <a:p>
            <a:endParaRPr kumimoji="1" lang="zh-CN" altLang="en-US" dirty="0"/>
          </a:p>
        </p:txBody>
      </p:sp>
    </p:spTree>
    <p:extLst>
      <p:ext uri="{BB962C8B-B14F-4D97-AF65-F5344CB8AC3E}">
        <p14:creationId xmlns:p14="http://schemas.microsoft.com/office/powerpoint/2010/main" val="1158939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Introduction</a:t>
            </a:r>
            <a:endParaRPr kumimoji="1" lang="zh-CN" altLang="en-US" dirty="0"/>
          </a:p>
        </p:txBody>
      </p:sp>
      <p:pic>
        <p:nvPicPr>
          <p:cNvPr id="5122" name="Picture 2" descr="https://colah.github.io/posts/2015-08-Understanding-LSTMs/img/LSTM3-SimpleRNN.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253" r="33924"/>
          <a:stretch/>
        </p:blipFill>
        <p:spPr bwMode="auto">
          <a:xfrm>
            <a:off x="1094780" y="2125266"/>
            <a:ext cx="2753916" cy="28769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LSTM neural network."/>
          <p:cNvPicPr>
            <a:picLocks noChangeAspect="1" noChangeArrowheads="1"/>
          </p:cNvPicPr>
          <p:nvPr/>
        </p:nvPicPr>
        <p:blipFill rotWithShape="1">
          <a:blip r:embed="rId4">
            <a:extLst>
              <a:ext uri="{28A0092B-C50C-407E-A947-70E740481C1C}">
                <a14:useLocalDpi xmlns:a14="http://schemas.microsoft.com/office/drawing/2010/main" val="0"/>
              </a:ext>
            </a:extLst>
          </a:blip>
          <a:srcRect l="30129" r="33239"/>
          <a:stretch/>
        </p:blipFill>
        <p:spPr bwMode="auto">
          <a:xfrm>
            <a:off x="4779562" y="2125266"/>
            <a:ext cx="2804922" cy="287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13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1.</a:t>
            </a:r>
            <a:r>
              <a:rPr kumimoji="1" lang="zh-CN" altLang="en-US" dirty="0" smtClean="0"/>
              <a:t> </a:t>
            </a:r>
            <a:r>
              <a:rPr kumimoji="1" lang="en-US" altLang="zh-CN" dirty="0" smtClean="0"/>
              <a:t>forget</a:t>
            </a:r>
            <a:r>
              <a:rPr kumimoji="1" lang="zh-CN" altLang="en-US" dirty="0" smtClean="0"/>
              <a:t> </a:t>
            </a:r>
            <a:r>
              <a:rPr kumimoji="1" lang="en-US" altLang="zh-CN" dirty="0" smtClean="0"/>
              <a:t>gate / input gate</a:t>
            </a:r>
            <a:endParaRPr kumimoji="1" lang="zh-CN" altLang="en-US" dirty="0"/>
          </a:p>
        </p:txBody>
      </p:sp>
      <p:pic>
        <p:nvPicPr>
          <p:cNvPr id="6146" name="Picture 2" descr="https://colah.github.io/posts/2015-08-Understanding-LSTMs/img/LSTM3-focus-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718162"/>
            <a:ext cx="7229475" cy="2232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olah.github.io/posts/2015-08-Understanding-LSTMs/img/LSTM3-focus-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3593957"/>
            <a:ext cx="7283381" cy="224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9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Memory update</a:t>
            </a:r>
            <a:endParaRPr kumimoji="1" lang="zh-CN" altLang="en-US" dirty="0"/>
          </a:p>
        </p:txBody>
      </p:sp>
      <p:pic>
        <p:nvPicPr>
          <p:cNvPr id="9218" name="Picture 2" descr="https://colah.github.io/posts/2015-08-Understanding-LSTMs/img/LSTM3-focus-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2316" y="2382074"/>
            <a:ext cx="7199369" cy="222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54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3.</a:t>
            </a:r>
            <a:r>
              <a:rPr kumimoji="1" lang="zh-CN" altLang="en-US" dirty="0" smtClean="0"/>
              <a:t> </a:t>
            </a:r>
            <a:r>
              <a:rPr kumimoji="1" lang="en-US" altLang="zh-CN" dirty="0" smtClean="0"/>
              <a:t>Output</a:t>
            </a:r>
            <a:r>
              <a:rPr kumimoji="1" lang="zh-CN" altLang="en-US" dirty="0" smtClean="0"/>
              <a:t> </a:t>
            </a:r>
            <a:r>
              <a:rPr kumimoji="1" lang="en-US" altLang="zh-CN" dirty="0" smtClean="0"/>
              <a:t>Gate</a:t>
            </a:r>
            <a:endParaRPr kumimoji="1" lang="zh-CN" altLang="en-US" dirty="0"/>
          </a:p>
        </p:txBody>
      </p:sp>
      <p:pic>
        <p:nvPicPr>
          <p:cNvPr id="8194" name="Picture 2" descr="https://colah.github.io/posts/2015-08-Understanding-LSTMs/img/LSTM3-focus-o.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357438"/>
            <a:ext cx="8326271"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solidFill>
                  <a:srgbClr val="FF0000"/>
                </a:solidFill>
              </a:rPr>
              <a:t>Will add more architectures for LSTM and RNN</a:t>
            </a:r>
            <a:endParaRPr kumimoji="1" lang="zh-CN" altLang="en-US" dirty="0">
              <a:solidFill>
                <a:srgbClr val="FF0000"/>
              </a:solidFill>
            </a:endParaRPr>
          </a:p>
        </p:txBody>
      </p:sp>
      <p:sp>
        <p:nvSpPr>
          <p:cNvPr id="3" name="Content Placeholder 2"/>
          <p:cNvSpPr>
            <a:spLocks noGrp="1"/>
          </p:cNvSpPr>
          <p:nvPr>
            <p:ph idx="1"/>
          </p:nvPr>
        </p:nvSpPr>
        <p:spPr/>
        <p:txBody>
          <a:bodyPr/>
          <a:lstStyle/>
          <a:p>
            <a:r>
              <a:rPr kumimoji="1" lang="en-US" altLang="zh-CN" dirty="0" smtClean="0"/>
              <a:t>A overview of structure and application?</a:t>
            </a:r>
            <a:endParaRPr kumimoji="1" lang="zh-CN" altLang="en-US" dirty="0"/>
          </a:p>
        </p:txBody>
      </p:sp>
      <p:pic>
        <p:nvPicPr>
          <p:cNvPr id="11266" name="Picture 2" descr="https://colah.github.io/posts/2015-08-Understanding-LSTMs/img/LSTM3-var-peepho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45" y="2492372"/>
            <a:ext cx="7588232" cy="23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3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latin typeface="Arial" charset="0"/>
                <a:ea typeface="Arial" charset="0"/>
                <a:cs typeface="Arial" charset="0"/>
              </a:rPr>
              <a:t>Vanilla</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Neural</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Network</a:t>
            </a:r>
            <a:endParaRPr kumimoji="1" lang="zh-CN" altLang="en-US" dirty="0">
              <a:latin typeface="Arial" charset="0"/>
              <a:ea typeface="Arial" charset="0"/>
              <a:cs typeface="Arial" charset="0"/>
            </a:endParaRPr>
          </a:p>
        </p:txBody>
      </p:sp>
      <p:sp>
        <p:nvSpPr>
          <p:cNvPr id="4" name="Rectangle 3"/>
          <p:cNvSpPr/>
          <p:nvPr/>
        </p:nvSpPr>
        <p:spPr>
          <a:xfrm>
            <a:off x="707064" y="2308250"/>
            <a:ext cx="7197220" cy="507831"/>
          </a:xfrm>
          <a:prstGeom prst="rect">
            <a:avLst/>
          </a:prstGeom>
        </p:spPr>
        <p:txBody>
          <a:bodyPr wrap="square">
            <a:spAutoFit/>
          </a:bodyPr>
          <a:lstStyle/>
          <a:p>
            <a:r>
              <a:rPr lang="en-US" altLang="zh-CN" sz="1350" dirty="0">
                <a:solidFill>
                  <a:srgbClr val="000000"/>
                </a:solidFill>
                <a:latin typeface="Arial" charset="0"/>
                <a:ea typeface="Arial" charset="0"/>
                <a:cs typeface="Arial" charset="0"/>
              </a:rPr>
              <a:t>They accept a fixed-sized vector as input (e.g. an image) and produce a fixed-sized vector as output (e.g. probabilities of different classes).</a:t>
            </a:r>
            <a:endParaRPr lang="zh-CN" altLang="en-US" sz="1350"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33" y="3231174"/>
            <a:ext cx="3504310" cy="1745897"/>
          </a:xfrm>
          <a:prstGeom prst="rect">
            <a:avLst/>
          </a:prstGeom>
        </p:spPr>
      </p:pic>
      <p:pic>
        <p:nvPicPr>
          <p:cNvPr id="1030" name="Picture 6" descr="https://colah.github.io/posts/2014-07-Conv-Nets-Modular/img/Conv2-9x5-Conv2Con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3073792"/>
            <a:ext cx="3157538" cy="190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170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pic>
        <p:nvPicPr>
          <p:cNvPr id="7172" name="Picture 4" descr="n unrolled recurren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587180"/>
            <a:ext cx="7450015" cy="195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Content Placeholder 2"/>
          <p:cNvSpPr>
            <a:spLocks noGrp="1"/>
          </p:cNvSpPr>
          <p:nvPr>
            <p:ph idx="1"/>
          </p:nvPr>
        </p:nvSpPr>
        <p:spPr/>
        <p:txBody>
          <a:bodyPr/>
          <a:lstStyle/>
          <a:p>
            <a:r>
              <a:rPr kumimoji="1" lang="en-US" altLang="zh-CN" dirty="0" smtClean="0"/>
              <a:t>Flexible, a sequence of the data</a:t>
            </a:r>
          </a:p>
          <a:p>
            <a:r>
              <a:rPr kumimoji="1" lang="en-US" altLang="zh-CN" dirty="0" smtClean="0"/>
              <a:t>Music,</a:t>
            </a:r>
            <a:r>
              <a:rPr kumimoji="1" lang="zh-CN" altLang="en-US" dirty="0" smtClean="0"/>
              <a:t> </a:t>
            </a:r>
            <a:r>
              <a:rPr kumimoji="1" lang="en-US" altLang="zh-CN" dirty="0" smtClean="0"/>
              <a:t>text,</a:t>
            </a:r>
            <a:r>
              <a:rPr kumimoji="1" lang="zh-CN" altLang="en-US" dirty="0" smtClean="0"/>
              <a:t> </a:t>
            </a:r>
            <a:r>
              <a:rPr kumimoji="1" lang="en-US" altLang="zh-CN" dirty="0" smtClean="0"/>
              <a:t>motion</a:t>
            </a:r>
            <a:r>
              <a:rPr kumimoji="1" lang="zh-CN" altLang="en-US" dirty="0" smtClean="0"/>
              <a:t> </a:t>
            </a:r>
            <a:r>
              <a:rPr kumimoji="1" lang="en-US" altLang="zh-CN" dirty="0" smtClean="0"/>
              <a:t>capture</a:t>
            </a:r>
          </a:p>
          <a:p>
            <a:r>
              <a:rPr kumimoji="1" lang="en-US" altLang="zh-CN" dirty="0" smtClean="0"/>
              <a:t>The</a:t>
            </a:r>
            <a:r>
              <a:rPr kumimoji="1" lang="zh-CN" altLang="en-US" dirty="0" smtClean="0"/>
              <a:t> </a:t>
            </a:r>
            <a:r>
              <a:rPr kumimoji="1" lang="en-US" altLang="zh-CN" dirty="0" smtClean="0"/>
              <a:t>predictive</a:t>
            </a:r>
            <a:r>
              <a:rPr kumimoji="1" lang="zh-CN" altLang="en-US" dirty="0" smtClean="0"/>
              <a:t> </a:t>
            </a:r>
            <a:r>
              <a:rPr kumimoji="1" lang="en-US" altLang="zh-CN" dirty="0" smtClean="0"/>
              <a:t>distribution</a:t>
            </a:r>
            <a:r>
              <a:rPr kumimoji="1" lang="zh-CN" altLang="en-US" dirty="0" smtClean="0"/>
              <a:t> </a:t>
            </a:r>
            <a:r>
              <a:rPr kumimoji="1" lang="en-US" altLang="zh-CN" dirty="0" smtClean="0"/>
              <a:t>depends</a:t>
            </a:r>
            <a:r>
              <a:rPr kumimoji="1" lang="zh-CN" altLang="en-US" dirty="0" smtClean="0"/>
              <a:t> </a:t>
            </a:r>
            <a:r>
              <a:rPr kumimoji="1" lang="en-US" altLang="zh-CN" dirty="0" smtClean="0"/>
              <a:t>on the</a:t>
            </a:r>
            <a:r>
              <a:rPr kumimoji="1" lang="zh-CN" altLang="en-US" dirty="0" smtClean="0"/>
              <a:t> </a:t>
            </a:r>
            <a:r>
              <a:rPr kumimoji="1" lang="en-US" altLang="zh-CN" dirty="0" smtClean="0"/>
              <a:t>previous</a:t>
            </a:r>
            <a:r>
              <a:rPr kumimoji="1" lang="zh-CN" altLang="en-US" dirty="0" smtClean="0"/>
              <a:t> </a:t>
            </a:r>
            <a:r>
              <a:rPr kumimoji="1" lang="en-US" altLang="zh-CN" dirty="0" smtClean="0"/>
              <a:t>inputs.</a:t>
            </a:r>
            <a:endParaRPr kumimoji="1" lang="zh-CN" altLang="en-US" dirty="0"/>
          </a:p>
        </p:txBody>
      </p:sp>
      <p:pic>
        <p:nvPicPr>
          <p:cNvPr id="4" name="Picture 2" descr="https://karpathy.github.io/assets/rnn/diag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857" y="3874541"/>
            <a:ext cx="6176922" cy="193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835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A</a:t>
            </a:r>
            <a:r>
              <a:rPr kumimoji="1" lang="en-US" altLang="zh-CN" dirty="0" smtClean="0"/>
              <a:t> </a:t>
            </a:r>
            <a:r>
              <a:rPr kumimoji="1" lang="en-US" altLang="zh-CN" dirty="0"/>
              <a:t>sequence of </a:t>
            </a:r>
            <a:r>
              <a:rPr kumimoji="1" lang="en-US" altLang="zh-CN" dirty="0" smtClean="0"/>
              <a:t>many things</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9487" y="2137112"/>
            <a:ext cx="3522548" cy="3405130"/>
          </a:xfrm>
        </p:spPr>
      </p:pic>
      <p:sp>
        <p:nvSpPr>
          <p:cNvPr id="6" name="TextBox 5"/>
          <p:cNvSpPr txBox="1"/>
          <p:nvPr/>
        </p:nvSpPr>
        <p:spPr>
          <a:xfrm>
            <a:off x="1997766" y="4067589"/>
            <a:ext cx="184731" cy="300082"/>
          </a:xfrm>
          <a:prstGeom prst="rect">
            <a:avLst/>
          </a:prstGeom>
          <a:noFill/>
        </p:spPr>
        <p:txBody>
          <a:bodyPr wrap="none" rtlCol="0">
            <a:spAutoFit/>
          </a:bodyPr>
          <a:lstStyle/>
          <a:p>
            <a:endParaRPr kumimoji="1" lang="zh-CN" altLang="en-US" sz="135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644" y="2137112"/>
            <a:ext cx="1954916" cy="3490921"/>
          </a:xfrm>
          <a:prstGeom prst="rect">
            <a:avLst/>
          </a:prstGeom>
        </p:spPr>
      </p:pic>
    </p:spTree>
    <p:extLst>
      <p:ext uri="{BB962C8B-B14F-4D97-AF65-F5344CB8AC3E}">
        <p14:creationId xmlns:p14="http://schemas.microsoft.com/office/powerpoint/2010/main" val="1439258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Simple</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pic>
        <p:nvPicPr>
          <p:cNvPr id="3074" name="Picture 2" descr="https://karpathy.github.io/assets/rnn/chars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922" y="1875300"/>
            <a:ext cx="4889897" cy="3930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770616" y="3254925"/>
                <a:ext cx="3493200"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r>
                        <a:rPr kumimoji="1" lang="en-US" altLang="zh-CN" sz="1500" i="1">
                          <a:latin typeface="Cambria Math" charset="0"/>
                        </a:rPr>
                        <m:t>=</m:t>
                      </m:r>
                      <m:r>
                        <m:rPr>
                          <m:sty m:val="p"/>
                        </m:rPr>
                        <a:rPr kumimoji="1" lang="en-US" altLang="zh-CN" sz="1500">
                          <a:latin typeface="Cambria Math" charset="0"/>
                        </a:rPr>
                        <m:t>tanh</m:t>
                      </m:r>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hh</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hh</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r>
                        <a:rPr kumimoji="1" lang="en-US" altLang="zh-CN" sz="1500" i="1">
                          <a:latin typeface="Cambria Math" charset="0"/>
                        </a:rPr>
                        <m:t>)</m:t>
                      </m:r>
                    </m:oMath>
                  </m:oMathPara>
                </a14:m>
                <a:endParaRPr kumimoji="1" lang="zh-CN" alt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1027488" y="3196900"/>
                <a:ext cx="4651465" cy="307777"/>
              </a:xfrm>
              <a:prstGeom prst="rect">
                <a:avLst/>
              </a:prstGeom>
              <a:blipFill rotWithShape="0">
                <a:blip r:embed="rId4"/>
                <a:stretch>
                  <a:fillRect l="-917" t="-141176" r="-1442"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85688" y="3591496"/>
                <a:ext cx="1476302" cy="248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𝑦</m:t>
                          </m:r>
                        </m:e>
                        <m:sub>
                          <m:r>
                            <a:rPr kumimoji="1" lang="en-US" altLang="zh-CN" sz="1500" i="1">
                              <a:latin typeface="Cambria Math" charset="0"/>
                            </a:rPr>
                            <m:t>𝑡</m:t>
                          </m:r>
                        </m:sub>
                      </m:sSub>
                      <m:func>
                        <m:funcPr>
                          <m:ctrlPr>
                            <a:rPr kumimoji="1" lang="en-US" altLang="zh-CN" sz="1500" i="1">
                              <a:latin typeface="Cambria Math" charset="0"/>
                            </a:rPr>
                          </m:ctrlPr>
                        </m:funcPr>
                        <m:fName>
                          <m:r>
                            <a:rPr kumimoji="1" lang="en-US" altLang="zh-CN" sz="1500" i="1">
                              <a:latin typeface="Cambria Math" charset="0"/>
                            </a:rPr>
                            <m:t>=</m:t>
                          </m:r>
                        </m:fName>
                        <m:e>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h𝑦</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e>
                      </m:func>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h𝑦</m:t>
                          </m:r>
                        </m:sub>
                      </m:sSub>
                    </m:oMath>
                  </m:oMathPara>
                </a14:m>
                <a:endParaRPr kumimoji="1" lang="zh-CN" altLang="en-US" sz="1500" dirty="0"/>
              </a:p>
            </p:txBody>
          </p:sp>
        </mc:Choice>
        <mc:Fallback xmlns="">
          <p:sp>
            <p:nvSpPr>
              <p:cNvPr id="6" name="TextBox 5"/>
              <p:cNvSpPr txBox="1">
                <a:spLocks noRot="1" noChangeAspect="1" noMove="1" noResize="1" noEditPoints="1" noAdjustHandles="1" noChangeArrowheads="1" noChangeShapeType="1" noTextEdit="1"/>
              </p:cNvSpPr>
              <p:nvPr/>
            </p:nvSpPr>
            <p:spPr>
              <a:xfrm>
                <a:off x="1047584" y="3645661"/>
                <a:ext cx="1969770" cy="331950"/>
              </a:xfrm>
              <a:prstGeom prst="rect">
                <a:avLst/>
              </a:prstGeom>
              <a:blipFill rotWithShape="0">
                <a:blip r:embed="rId5"/>
                <a:stretch>
                  <a:fillRect l="-2477" r="-1548"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0328" y="2554887"/>
                <a:ext cx="1704569"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oMath>
                  </m:oMathPara>
                </a14:m>
                <a:endParaRPr kumimoji="1" lang="en-US" altLang="zh-CN" sz="1500" dirty="0"/>
              </a:p>
            </p:txBody>
          </p:sp>
        </mc:Choice>
        <mc:Fallback xmlns="">
          <p:sp>
            <p:nvSpPr>
              <p:cNvPr id="7" name="Rectangle 6"/>
              <p:cNvSpPr>
                <a:spLocks noRot="1" noChangeAspect="1" noMove="1" noResize="1" noEditPoints="1" noAdjustHandles="1" noChangeArrowheads="1" noChangeShapeType="1" noTextEdit="1"/>
              </p:cNvSpPr>
              <p:nvPr/>
            </p:nvSpPr>
            <p:spPr>
              <a:xfrm>
                <a:off x="947104" y="2263516"/>
                <a:ext cx="2206501" cy="400110"/>
              </a:xfrm>
              <a:prstGeom prst="rect">
                <a:avLst/>
              </a:prstGeom>
              <a:blipFill rotWithShape="0">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10329" y="2898994"/>
                <a:ext cx="1054071"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oMath>
                  </m:oMathPara>
                </a14:m>
                <a:endParaRPr lang="zh-CN" altLang="en-US" sz="1500" dirty="0"/>
              </a:p>
            </p:txBody>
          </p:sp>
        </mc:Choice>
        <mc:Fallback xmlns="">
          <p:sp>
            <p:nvSpPr>
              <p:cNvPr id="9" name="Rectangle 8"/>
              <p:cNvSpPr>
                <a:spLocks noRot="1" noChangeAspect="1" noMove="1" noResize="1" noEditPoints="1" noAdjustHandles="1" noChangeArrowheads="1" noChangeShapeType="1" noTextEdit="1"/>
              </p:cNvSpPr>
              <p:nvPr/>
            </p:nvSpPr>
            <p:spPr>
              <a:xfrm>
                <a:off x="947104" y="2722325"/>
                <a:ext cx="1337867" cy="400110"/>
              </a:xfrm>
              <a:prstGeom prst="rect">
                <a:avLst/>
              </a:prstGeom>
              <a:blipFill rotWithShape="0">
                <a:blip r:embed="rId7"/>
                <a:stretch>
                  <a:fillRect/>
                </a:stretch>
              </a:blipFill>
            </p:spPr>
            <p:txBody>
              <a:bodyPr/>
              <a:lstStyle/>
              <a:p>
                <a:r>
                  <a:rPr lang="zh-CN" altLang="en-US">
                    <a:noFill/>
                  </a:rPr>
                  <a:t> </a:t>
                </a:r>
              </a:p>
            </p:txBody>
          </p:sp>
        </mc:Fallback>
      </mc:AlternateContent>
      <p:pic>
        <p:nvPicPr>
          <p:cNvPr id="3076" name="Picture 4" descr="mage result for tan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431" y="4242123"/>
            <a:ext cx="1694873" cy="109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55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Pytorch</a:t>
            </a:r>
            <a:r>
              <a:rPr kumimoji="1" lang="en-US" altLang="zh-CN" dirty="0" smtClean="0"/>
              <a:t> implementation</a:t>
            </a:r>
            <a:endParaRPr kumimoji="1" lang="zh-CN"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81250"/>
            <a:ext cx="4948754" cy="3407027"/>
          </a:xfrm>
          <a:prstGeom prst="rect">
            <a:avLst/>
          </a:prstGeom>
        </p:spPr>
      </p:pic>
      <p:pic>
        <p:nvPicPr>
          <p:cNvPr id="4" name="Picture 2" descr="https://karpathy.github.io/assets/rnn/charseq.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722" y="2612283"/>
            <a:ext cx="3405852" cy="273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18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Loss function: Negative Log Likelihood Loss</a:t>
            </a:r>
            <a:endParaRPr kumimoji="1" lang="zh-CN" altLang="en-US" dirty="0"/>
          </a:p>
        </p:txBody>
      </p:sp>
      <p:pic>
        <p:nvPicPr>
          <p:cNvPr id="1026" name="Picture 2" descr="mgu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606" y="1986118"/>
            <a:ext cx="4791890" cy="3593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gative log-likelihood"/>
          <p:cNvPicPr>
            <a:picLocks noChangeAspect="1" noChangeArrowheads="1"/>
          </p:cNvPicPr>
          <p:nvPr/>
        </p:nvPicPr>
        <p:blipFill rotWithShape="1">
          <a:blip r:embed="rId4">
            <a:extLst>
              <a:ext uri="{28A0092B-C50C-407E-A947-70E740481C1C}">
                <a14:useLocalDpi xmlns:a14="http://schemas.microsoft.com/office/drawing/2010/main" val="0"/>
              </a:ext>
            </a:extLst>
          </a:blip>
          <a:srcRect l="66740"/>
          <a:stretch/>
        </p:blipFill>
        <p:spPr bwMode="auto">
          <a:xfrm>
            <a:off x="5307496" y="2604289"/>
            <a:ext cx="2804122" cy="249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0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2966</TotalTime>
  <Words>982</Words>
  <Application>Microsoft Macintosh PowerPoint</Application>
  <PresentationFormat>On-screen Show (4:3)</PresentationFormat>
  <Paragraphs>167</Paragraphs>
  <Slides>27</Slides>
  <Notes>25</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Calibri Light</vt:lpstr>
      <vt:lpstr>Cambria Math</vt:lpstr>
      <vt:lpstr>DengXian</vt:lpstr>
      <vt:lpstr>宋体</vt:lpstr>
      <vt:lpstr>Arial</vt:lpstr>
      <vt:lpstr>Office Theme</vt:lpstr>
      <vt:lpstr>Introduction to  Recurrent Neural Network</vt:lpstr>
      <vt:lpstr>Outlines</vt:lpstr>
      <vt:lpstr>Vanilla Neural Network</vt:lpstr>
      <vt:lpstr>Recurrent Neural Network</vt:lpstr>
      <vt:lpstr>Recurrent Neural Network</vt:lpstr>
      <vt:lpstr>A sequence of many things</vt:lpstr>
      <vt:lpstr>Simple RNN model</vt:lpstr>
      <vt:lpstr>Pytorch implementation</vt:lpstr>
      <vt:lpstr>Loss function: Negative Log Likelihood Loss</vt:lpstr>
      <vt:lpstr>Optimization function: Adam</vt:lpstr>
      <vt:lpstr>Training</vt:lpstr>
      <vt:lpstr>Character-Level Predict Model</vt:lpstr>
      <vt:lpstr>Result from 10-letter model</vt:lpstr>
      <vt:lpstr>Three layers RNN model</vt:lpstr>
      <vt:lpstr>Three layers RNN model</vt:lpstr>
      <vt:lpstr>For xml format (multi-layer LSTM)</vt:lpstr>
      <vt:lpstr>Even Latex (multi-layer LSTM)</vt:lpstr>
      <vt:lpstr>Thanks</vt:lpstr>
      <vt:lpstr>Place Holder</vt:lpstr>
      <vt:lpstr>LSTM Model for letter-level prediction</vt:lpstr>
      <vt:lpstr>PowerPoint Presentation</vt:lpstr>
      <vt:lpstr>Model evaluation and regularization(Want to add more resources for this topic) </vt:lpstr>
      <vt:lpstr>LSTM Model Introduction</vt:lpstr>
      <vt:lpstr>1. forget gate / input gate</vt:lpstr>
      <vt:lpstr>Memory update</vt:lpstr>
      <vt:lpstr>3. Output Gate</vt:lpstr>
      <vt:lpstr>Will add more architectures for LSTM and RNN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dc:title>
  <dc:creator>Microsoft Office User</dc:creator>
  <cp:lastModifiedBy>Microsoft Office User</cp:lastModifiedBy>
  <cp:revision>51</cp:revision>
  <cp:lastPrinted>2019-04-24T04:42:44Z</cp:lastPrinted>
  <dcterms:created xsi:type="dcterms:W3CDTF">2019-04-18T06:32:22Z</dcterms:created>
  <dcterms:modified xsi:type="dcterms:W3CDTF">2019-04-24T04:56:54Z</dcterms:modified>
</cp:coreProperties>
</file>